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Fira Sans ExtraBold"/>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016BCF-C851-4186-9315-B05A1B605783}">
  <a:tblStyle styleId="{36016BCF-C851-4186-9315-B05A1B6057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FiraSansExtraBold-boldItalic.fntdata"/><Relationship Id="rId23" Type="http://schemas.openxmlformats.org/officeDocument/2006/relationships/slide" Target="slides/slide16.xml"/><Relationship Id="rId67" Type="http://schemas.openxmlformats.org/officeDocument/2006/relationships/font" Target="fonts/FiraSansExtraBold-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77fcf19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77fcf1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b71807ef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b71807ef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b71807ef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b71807ef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b546caf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b546caf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c88e975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c88e975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c88e975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c88e975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d64408d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d64408d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c88e9750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c88e9750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d3370cd2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d3370cd2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d3370cd2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d3370cd2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c88e9750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c88e9750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77fcf19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77fcf19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c88e9750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c88e9750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c88e9750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c88e9750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resim(?)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d3370cd2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d3370cd2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d3370cd2b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d3370cd2b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3F0E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d3370cd2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d3370cd2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1400">
                <a:solidFill>
                  <a:schemeClr val="dk1"/>
                </a:solidFill>
                <a:latin typeface="Century"/>
                <a:ea typeface="Century"/>
                <a:cs typeface="Century"/>
                <a:sym typeface="Century"/>
              </a:rPr>
              <a:t>başlıklar aynı boyutta</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rPr lang="tr" sz="1400">
                <a:solidFill>
                  <a:schemeClr val="dk1"/>
                </a:solidFill>
                <a:latin typeface="Century"/>
                <a:ea typeface="Century"/>
                <a:cs typeface="Century"/>
                <a:sym typeface="Century"/>
              </a:rPr>
              <a:t>temsil öğrenimi[1], bir sistemin ham verilerden özellik tespiti veya sınıflandırma için gereken temsilleri otomatik olarak keşfetmesine olanak tanıyan bir dizi tekniktir.</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özellikle dolandırıcılık faaliyeti veya insan hataları veya hatalı ürünler için yararlı bir yetenek</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 örneğin perakendecilerin hangi ürünlerin sıklıkla birlikte satın alındığını belirlemek için kullanabileceği bir yetenek.</a:t>
            </a:r>
            <a:endParaRPr/>
          </a:p>
          <a:p>
            <a:pPr indent="0" lvl="0" marL="0" rtl="0" algn="l">
              <a:spcBef>
                <a:spcPts val="1200"/>
              </a:spcBef>
              <a:spcAft>
                <a:spcPts val="0"/>
              </a:spcAft>
              <a:buNone/>
            </a:pPr>
            <a:r>
              <a:t/>
            </a:r>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Müşteri Segmentasyonu</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Youtube Video Öneri Sistemi</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Grup, Sayfa Önerileri</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Reklam Önerme ve Yönlendirme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d3370cd2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d3370cd2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tr"/>
              <a:t>Association rule; birliktelik kuralı</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Son olarak, başka bir ortak denetimsiz görev, amacın büyük miktarda veriyi kazmak ve </a:t>
            </a:r>
            <a:r>
              <a:rPr lang="tr">
                <a:solidFill>
                  <a:schemeClr val="dk1"/>
                </a:solidFill>
                <a:highlight>
                  <a:srgbClr val="FFAB40"/>
                </a:highlight>
              </a:rPr>
              <a:t>nitelikler arasındaki ilginç ilişkileri keşfetmek</a:t>
            </a:r>
            <a:r>
              <a:rPr lang="tr">
                <a:solidFill>
                  <a:schemeClr val="dk1"/>
                </a:solidFill>
              </a:rPr>
              <a:t> olduğu birliktelik kuralı öğrenmesidir.(association rule learning)</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lang="tr"/>
              <a:t>ÖRN: mesela alışveriş yapılıyor. merket alışverişinde pazar günü yapılan alışverişlerde ekmek alan kişilerin sucuk ve peynir aldığı da görülüyor. burada bir birliktelik ve buna bağlı bir kümelemeden bahsedebiliriz. buna bağlı pazarlama teknikleri geliştirebiliriz.</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solidFill>
                  <a:schemeClr val="dk1"/>
                </a:solidFill>
              </a:rPr>
              <a:t>ÖRN: barbekü sosu ve patates cipsi satın alan kişilerin biftek satın alma eğiliminde olduğunu ortaya çıkarabilir. Bu nedenle, bu öğeleri birbirine yakın yerleştirmek isteyebilirsiniz.</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Visualization and Dimensionality Reduction</a:t>
            </a:r>
            <a:endParaRPr b="1"/>
          </a:p>
          <a:p>
            <a:pPr indent="0" lvl="0" marL="0" rtl="0" algn="l">
              <a:spcBef>
                <a:spcPts val="0"/>
              </a:spcBef>
              <a:spcAft>
                <a:spcPts val="0"/>
              </a:spcAft>
              <a:buNone/>
            </a:pPr>
            <a:r>
              <a:rPr lang="tr"/>
              <a:t>Görselleştirme algoritmaları, onlara çok sayıda karmaşık ve etiketlenmemiş veri beslersiniz ve kolayca çizilebilen verilerinizin 2B veya 3B temsilini verirler. Bu algoritmalar, verinin nasıl organize edildiğini anlayabilmeniz ve belki de şüpheli olmayan kalıpları belirleyebilmeniz için mümkün olduğu kadar çok yapıyı korumaya çalışır (örneğin, girdi alanındaki ayrı kümelerin görselleştirmede çakışmasını önlemeye çalışır).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highlight>
                  <a:srgbClr val="FFAB40"/>
                </a:highlight>
              </a:rPr>
              <a:t>ÖRN: Boyut Azaltma:</a:t>
            </a:r>
            <a:r>
              <a:rPr lang="tr"/>
              <a:t> İlgili bir görev, amacın çok fazla bilgi kaybetmeden verileri basitleştirmek olduğu boyut azaltmadır. Bunu yapmanın bir yolu, birbiriyle ilişkili birkaç özelliği bir araya getirmektir. Örneğin,</a:t>
            </a:r>
            <a:r>
              <a:rPr lang="tr">
                <a:highlight>
                  <a:srgbClr val="FFAB40"/>
                </a:highlight>
              </a:rPr>
              <a:t> bir otomobilin kilometresi, yaşıyla güçlü bir şekilde ilişkili olabilir,</a:t>
            </a:r>
            <a:r>
              <a:rPr lang="tr"/>
              <a:t> bu nedenle boyut azaltma algoritması, </a:t>
            </a:r>
            <a:r>
              <a:rPr lang="tr">
                <a:highlight>
                  <a:srgbClr val="FFAB40"/>
                </a:highlight>
              </a:rPr>
              <a:t>bunları otomobilin aşınmasını ve yıpranmasını temsil eden tek bir özellikte</a:t>
            </a:r>
            <a:r>
              <a:rPr lang="tr"/>
              <a:t> birleştirecektir. Buna özellik çıkarma denir.</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Anomaly Detection: </a:t>
            </a:r>
            <a:endParaRPr b="1"/>
          </a:p>
          <a:p>
            <a:pPr indent="0" lvl="0" marL="0" rtl="0" algn="l">
              <a:spcBef>
                <a:spcPts val="0"/>
              </a:spcBef>
              <a:spcAft>
                <a:spcPts val="0"/>
              </a:spcAft>
              <a:buNone/>
            </a:pPr>
            <a:r>
              <a:rPr lang="tr"/>
              <a:t>örneğin, dolandırıcılığı önlemek için olağandışı kredi kartı işlemlerini tespit etmek, üretim hatalarını yakalamak veya bir veri kümesini başka bir öğrenme algoritmasına beslemeden önce aykırı değerleri otomatik olarak kaldırmak.()</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c88e9750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c88e9750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c88e9750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c88e9750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c88e9750d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c88e9750d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B</a:t>
            </a:r>
            <a:r>
              <a:rPr lang="tr" sz="1400">
                <a:solidFill>
                  <a:schemeClr val="dk1"/>
                </a:solidFill>
                <a:highlight>
                  <a:schemeClr val="lt1"/>
                </a:highlight>
                <a:latin typeface="Century"/>
                <a:ea typeface="Century"/>
                <a:cs typeface="Century"/>
                <a:sym typeface="Century"/>
              </a:rPr>
              <a:t>u alanda yapılan ilerlemeler, gerçek beyinler gibi öğrenmeye başlayacak ve bazı girdiler verildiğinde sonuçlar sağlayacak sistemler oluşturmaya yardımcı olacak daha basit bir hesaplama modelinde tekrarlama hedefine dayanıyordu. </a:t>
            </a:r>
            <a:endParaRPr sz="1400">
              <a:solidFill>
                <a:schemeClr val="dk1"/>
              </a:solidFill>
              <a:highlight>
                <a:schemeClr val="lt1"/>
              </a:highlight>
              <a:latin typeface="Century"/>
              <a:ea typeface="Century"/>
              <a:cs typeface="Century"/>
              <a:sym typeface="Century"/>
            </a:endParaRPr>
          </a:p>
          <a:p>
            <a:pPr indent="0" lvl="0" marL="0" rtl="0" algn="l">
              <a:lnSpc>
                <a:spcPct val="115000"/>
              </a:lnSpc>
              <a:spcBef>
                <a:spcPts val="1200"/>
              </a:spcBef>
              <a:spcAft>
                <a:spcPts val="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Perceptron o zamanlar için dikkate değer bir makine olmasına rağmen, o zaman yerine getirilemeyecek cesur iddialarda bulundu.</a:t>
            </a:r>
            <a:endParaRPr sz="1400">
              <a:solidFill>
                <a:schemeClr val="dk1"/>
              </a:solidFill>
              <a:highlight>
                <a:schemeClr val="lt1"/>
              </a:highlight>
              <a:latin typeface="Century"/>
              <a:ea typeface="Century"/>
              <a:cs typeface="Century"/>
              <a:sym typeface="Century"/>
            </a:endParaRPr>
          </a:p>
          <a:p>
            <a:pPr indent="0" lvl="0" marL="0" rtl="0" algn="l">
              <a:lnSpc>
                <a:spcPct val="115000"/>
              </a:lnSpc>
              <a:spcBef>
                <a:spcPts val="1200"/>
              </a:spcBef>
              <a:spcAft>
                <a:spcPts val="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Bu Lineer modellerin çeşitli sınırlamaları olması nedeniyle araştırma bir süreliğine durdu.</a:t>
            </a:r>
            <a:endParaRPr sz="1400">
              <a:solidFill>
                <a:schemeClr val="dk1"/>
              </a:solidFill>
              <a:highlight>
                <a:schemeClr val="lt1"/>
              </a:highlight>
              <a:latin typeface="Century"/>
              <a:ea typeface="Century"/>
              <a:cs typeface="Century"/>
              <a:sym typeface="Century"/>
            </a:endParaRPr>
          </a:p>
          <a:p>
            <a:pPr indent="0" lvl="0" marL="0" rtl="0" algn="l">
              <a:lnSpc>
                <a:spcPct val="115000"/>
              </a:lnSpc>
              <a:spcBef>
                <a:spcPts val="1200"/>
              </a:spcBef>
              <a:spcAft>
                <a:spcPts val="120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Sınırlamalardan en önemlilerinden biri, bu lineer modellerin XOR işlevleri için eğitilememesiydi.</a:t>
            </a:r>
            <a:endParaRPr sz="14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c88e9750d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c88e9750d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Bunun yanı sıra LSTM, dağıtılmış temsil ve işleme, derin sinir ağlarını eğitmek için back-propagation gibi çeşitli modeller geliştirildi.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79dfb3c9b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e79dfb3c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c88e9750d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c88e9750d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DBN'nin çok basit bir uygulaması, kısıtlı Boltzmann makineleri olarak da adlandırılabilir.</a:t>
            </a:r>
            <a:endParaRPr sz="1400">
              <a:solidFill>
                <a:schemeClr val="dk1"/>
              </a:solidFill>
              <a:highlight>
                <a:schemeClr val="lt1"/>
              </a:highlight>
              <a:latin typeface="Century"/>
              <a:ea typeface="Century"/>
              <a:cs typeface="Century"/>
              <a:sym typeface="Century"/>
            </a:endParaRPr>
          </a:p>
          <a:p>
            <a:pPr indent="0" lvl="0" marL="0" rtl="0" algn="l">
              <a:lnSpc>
                <a:spcPct val="115000"/>
              </a:lnSpc>
              <a:spcBef>
                <a:spcPts val="1200"/>
              </a:spcBef>
              <a:spcAft>
                <a:spcPts val="120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En basit formda DBN, çoklu gizli katmanların ve her katmanın çeşitli gizli değişkenler içerdiği bir bileşimidir. </a:t>
            </a:r>
            <a:endParaRPr sz="14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c88e9750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c88e9750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c88e9750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c88e9750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400">
                <a:solidFill>
                  <a:schemeClr val="dk1"/>
                </a:solidFill>
                <a:latin typeface="Century"/>
                <a:ea typeface="Century"/>
                <a:cs typeface="Century"/>
                <a:sym typeface="Century"/>
              </a:rPr>
              <a:t>Her bir nöron; input, weight, bias ve bir outputtan oluşan kendi doğrusal regresyon modeli olarak düşünülebilir.</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1200"/>
              </a:spcAft>
              <a:buClr>
                <a:schemeClr val="dk1"/>
              </a:buClr>
              <a:buSzPts val="1100"/>
              <a:buFont typeface="Arial"/>
              <a:buNone/>
            </a:pPr>
            <a:r>
              <a:rPr lang="tr" sz="1400">
                <a:solidFill>
                  <a:schemeClr val="dk1"/>
                </a:solidFill>
                <a:latin typeface="Century"/>
                <a:ea typeface="Century"/>
                <a:cs typeface="Century"/>
                <a:sym typeface="Century"/>
              </a:rPr>
              <a:t>Ağırlıklar ilk başta rastgele olarak atanır. Tüm inputlar daha sonra ilgili ağırlıklarıyla çarpılır ve ardından toplanır. Daha sonra çıktı, çıktıyı belirleyen bir aktivasyon fonksiyonundan geçirilir.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c88e9750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c88e9750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c88e9750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c88e9750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c88e9750d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c88e9750d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c88e9750d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c88e9750d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c88e9750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c88e9750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c88e9750d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c88e9750d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c88e9750d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c88e9750d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d88125257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d88125257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c88e9750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c88e9750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c88e9750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c88e9750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c88e9750d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c88e9750d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c88e9750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c88e9750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c88e9750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c88e9750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Feature engineering is a process of putting domain knowledge into the creation of feature extractors to reduce the complexity of the data and make patterns more visible to learning algorithms to work. This process is difficult and expensive in terms of time and expertise.</a:t>
            </a:r>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rPr lang="tr" sz="1400">
                <a:solidFill>
                  <a:schemeClr val="dk1"/>
                </a:solidFill>
                <a:latin typeface="Century"/>
                <a:ea typeface="Century"/>
                <a:cs typeface="Century"/>
                <a:sym typeface="Century"/>
              </a:rPr>
              <a:t>Bahsi geçen featurelar piksel değerleri, şekil, dokular, konum ve yön olabilir. Makine Öğrenimi algoritmasının çoğunun performansı, özelliklerin ne kadar doğru tanımlandığına ve ayıklandığına bağlıdır.</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Clr>
                <a:schemeClr val="dk1"/>
              </a:buClr>
              <a:buSzPts val="1100"/>
              <a:buFont typeface="Arial"/>
              <a:buNone/>
            </a:pPr>
            <a:r>
              <a:rPr lang="tr" sz="1400">
                <a:solidFill>
                  <a:schemeClr val="dk1"/>
                </a:solidFill>
                <a:latin typeface="Century"/>
                <a:ea typeface="Century"/>
                <a:cs typeface="Century"/>
                <a:sym typeface="Century"/>
              </a:rPr>
              <a:t>. Örneğin, CNN mimarisinde, erken katmanlardaki kenarlar ve çizgiler gibi düşük seviyeli özellikleri, ardından insanların yüzlerinin bölümlerini ve daha sonra bir yüzün üst düzey temsilini öğrenmeye çalışacaktır.</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1200"/>
              </a:spcAft>
              <a:buClr>
                <a:schemeClr val="dk1"/>
              </a:buClr>
              <a:buSzPts val="1100"/>
              <a:buFont typeface="Arial"/>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c88e9750d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c88e9750d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tr" sz="1400">
                <a:solidFill>
                  <a:schemeClr val="dk1"/>
                </a:solidFill>
                <a:latin typeface="Century"/>
                <a:ea typeface="Century"/>
                <a:cs typeface="Century"/>
                <a:sym typeface="Century"/>
              </a:rPr>
              <a:t>Birden çok nesnenin ne olduğunu ve nerede bulunduğunu algılamanız gereken bir sorununuz olduğunu </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Clr>
                <a:schemeClr val="dk1"/>
              </a:buClr>
              <a:buSzPts val="1100"/>
              <a:buFont typeface="Arial"/>
              <a:buNone/>
            </a:pPr>
            <a:r>
              <a:rPr lang="tr" sz="1400">
                <a:solidFill>
                  <a:schemeClr val="dk1"/>
                </a:solidFill>
                <a:latin typeface="Century"/>
                <a:ea typeface="Century"/>
                <a:cs typeface="Century"/>
                <a:sym typeface="Century"/>
              </a:rPr>
              <a:t>Tipik bir makine öğrenimi yaklaşımında, sorunu nesne algılama ve nesne tanıma olmak üzere iki adıma bölersiniz. İlk olarak, görüntüyü gözden geçirmek ve olası tüm nesneleri bulmak için kapmak gibi bir sınırlayıcı kutu algılama algoritması kullanırsınız. Ardından, tanınan tüm nesnelerden, ilgili nesneleri tanımak için HOG'lu SVM gibi nesne tanıma algoritmasını kullanırsınız.</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1200"/>
              </a:spcAft>
              <a:buClr>
                <a:schemeClr val="dk1"/>
              </a:buClr>
              <a:buSzPts val="1100"/>
              <a:buFont typeface="Arial"/>
              <a:buNone/>
            </a:pPr>
            <a:r>
              <a:rPr lang="tr" sz="1400">
                <a:solidFill>
                  <a:schemeClr val="dk1"/>
                </a:solidFill>
                <a:latin typeface="Century"/>
                <a:ea typeface="Century"/>
                <a:cs typeface="Century"/>
                <a:sym typeface="Century"/>
              </a:rPr>
              <a:t>Aksine, derin öğrenme yaklaşımında işlemi uçtan uca yaparsınız. Örneğin, bir YOLO ağında (bir tür derin öğrenme algoritmasıdır), bir görüntü iletirsiniz ve bu, nesne adıyla birlikte konumu verir.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c88e9750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c88e9750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c88e9750d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c88e9750d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c88e9750d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c88e9750d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c88e9750d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c88e9750d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b71807e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b71807e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c88e9750d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c88e9750d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c88e9750d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c88e9750d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c88e9750d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c88e9750d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c88e9750d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c88e9750d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d88125257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d88125257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c88e9750d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c88e9750d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c88e9750d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c88e9750d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d3370cd2b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d3370cd2b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d3370cd2b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d3370cd2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d3370cd2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d3370cd2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b71807ef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b71807e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b71807ef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b71807e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b71807ef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b71807ef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b71807ef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b71807ef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Century"/>
              <a:ea typeface="Century"/>
              <a:cs typeface="Century"/>
              <a:sym typeface="Century"/>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 name="Shape 53"/>
        <p:cNvGrpSpPr/>
        <p:nvPr/>
      </p:nvGrpSpPr>
      <p:grpSpPr>
        <a:xfrm>
          <a:off x="0" y="0"/>
          <a:ext cx="0" cy="0"/>
          <a:chOff x="0" y="0"/>
          <a:chExt cx="0" cy="0"/>
        </a:xfrm>
      </p:grpSpPr>
      <p:sp>
        <p:nvSpPr>
          <p:cNvPr id="54" name="Google Shape;54;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chemeClr val="dk1"/>
              </a:buClr>
              <a:buSzPts val="2100"/>
              <a:buChar char="●"/>
              <a:defRPr/>
            </a:lvl1pPr>
            <a:lvl2pPr indent="-342900" lvl="1" marL="914400" rtl="0" algn="l">
              <a:lnSpc>
                <a:spcPct val="100000"/>
              </a:lnSpc>
              <a:spcBef>
                <a:spcPts val="1200"/>
              </a:spcBef>
              <a:spcAft>
                <a:spcPts val="0"/>
              </a:spcAft>
              <a:buClr>
                <a:schemeClr val="dk1"/>
              </a:buClr>
              <a:buSzPts val="1800"/>
              <a:buChar char="○"/>
              <a:defRPr/>
            </a:lvl2pPr>
            <a:lvl3pPr indent="-323850" lvl="2" marL="1371600" rtl="0" algn="l">
              <a:lnSpc>
                <a:spcPct val="100000"/>
              </a:lnSpc>
              <a:spcBef>
                <a:spcPts val="1200"/>
              </a:spcBef>
              <a:spcAft>
                <a:spcPts val="0"/>
              </a:spcAft>
              <a:buClr>
                <a:schemeClr val="dk1"/>
              </a:buClr>
              <a:buSzPts val="1500"/>
              <a:buChar char="■"/>
              <a:defRPr/>
            </a:lvl3pPr>
            <a:lvl4pPr indent="-317500" lvl="3" marL="1828800" rtl="0" algn="l">
              <a:lnSpc>
                <a:spcPct val="100000"/>
              </a:lnSpc>
              <a:spcBef>
                <a:spcPts val="1200"/>
              </a:spcBef>
              <a:spcAft>
                <a:spcPts val="0"/>
              </a:spcAft>
              <a:buClr>
                <a:schemeClr val="dk1"/>
              </a:buClr>
              <a:buSzPts val="1400"/>
              <a:buChar char="●"/>
              <a:defRPr/>
            </a:lvl4pPr>
            <a:lvl5pPr indent="-317500" lvl="4" marL="2286000" rtl="0" algn="l">
              <a:lnSpc>
                <a:spcPct val="10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6" name="Google Shape;56;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8" name="Google Shape;58;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1" name="Google Shape;8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sp>
        <p:nvSpPr>
          <p:cNvPr id="86" name="Google Shape;86;p2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p2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1" name="Google Shape;9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sp>
        <p:nvSpPr>
          <p:cNvPr id="93" name="Google Shape;9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5" name="Google Shape;95;p2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6" name="Google Shape;96;p2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7" name="Google Shape;9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2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400"/>
              <a:buNone/>
              <a:defRPr/>
            </a:lvl1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3" name="Google Shape;103;p24"/>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 Blank 1">
  <p:cSld name="TITLE_ONLY_1_1">
    <p:spTree>
      <p:nvGrpSpPr>
        <p:cNvPr id="107" name="Shape 107"/>
        <p:cNvGrpSpPr/>
        <p:nvPr/>
      </p:nvGrpSpPr>
      <p:grpSpPr>
        <a:xfrm>
          <a:off x="0" y="0"/>
          <a:ext cx="0" cy="0"/>
          <a:chOff x="0" y="0"/>
          <a:chExt cx="0" cy="0"/>
        </a:xfrm>
      </p:grpSpPr>
      <p:sp>
        <p:nvSpPr>
          <p:cNvPr id="108" name="Google Shape;10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109" name="Google Shape;109;p26"/>
          <p:cNvSpPr/>
          <p:nvPr/>
        </p:nvSpPr>
        <p:spPr>
          <a:xfrm>
            <a:off x="0" y="4967700"/>
            <a:ext cx="9144000" cy="175800"/>
          </a:xfrm>
          <a:prstGeom prst="rect">
            <a:avLst/>
          </a:prstGeom>
          <a:gradFill>
            <a:gsLst>
              <a:gs pos="0">
                <a:srgbClr val="FF6F00"/>
              </a:gs>
              <a:gs pos="100000">
                <a:srgbClr val="FFA800"/>
              </a:gs>
            </a:gsLst>
            <a:lin ang="180000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 name="Google Shape;110;p26"/>
          <p:cNvPicPr preferRelativeResize="0"/>
          <p:nvPr/>
        </p:nvPicPr>
        <p:blipFill rotWithShape="1">
          <a:blip r:embed="rId2">
            <a:alphaModFix/>
          </a:blip>
          <a:srcRect b="4404" l="7309" r="7300" t="4404"/>
          <a:stretch/>
        </p:blipFill>
        <p:spPr>
          <a:xfrm>
            <a:off x="57106" y="59150"/>
            <a:ext cx="374094"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1" name="Shape 111"/>
        <p:cNvGrpSpPr/>
        <p:nvPr/>
      </p:nvGrpSpPr>
      <p:grpSpPr>
        <a:xfrm>
          <a:off x="0" y="0"/>
          <a:ext cx="0" cy="0"/>
          <a:chOff x="0" y="0"/>
          <a:chExt cx="0" cy="0"/>
        </a:xfrm>
      </p:grpSpPr>
      <p:sp>
        <p:nvSpPr>
          <p:cNvPr id="112" name="Google Shape;112;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3" name="Google Shape;113;p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chemeClr val="dk1"/>
              </a:buClr>
              <a:buSzPts val="2100"/>
              <a:buChar char="•"/>
              <a:defRPr/>
            </a:lvl1pPr>
            <a:lvl2pPr indent="-342900" lvl="1" marL="914400" rtl="0" algn="l">
              <a:lnSpc>
                <a:spcPct val="100000"/>
              </a:lnSpc>
              <a:spcBef>
                <a:spcPts val="400"/>
              </a:spcBef>
              <a:spcAft>
                <a:spcPts val="0"/>
              </a:spcAft>
              <a:buClr>
                <a:schemeClr val="dk1"/>
              </a:buClr>
              <a:buSzPts val="1800"/>
              <a:buChar char="•"/>
              <a:defRPr/>
            </a:lvl2pPr>
            <a:lvl3pPr indent="-323850" lvl="2" marL="1371600" rtl="0" algn="l">
              <a:lnSpc>
                <a:spcPct val="100000"/>
              </a:lnSpc>
              <a:spcBef>
                <a:spcPts val="400"/>
              </a:spcBef>
              <a:spcAft>
                <a:spcPts val="0"/>
              </a:spcAft>
              <a:buClr>
                <a:schemeClr val="dk1"/>
              </a:buClr>
              <a:buSzPts val="1500"/>
              <a:buChar char="•"/>
              <a:defRPr/>
            </a:lvl3pPr>
            <a:lvl4pPr indent="-317500" lvl="3" marL="1828800" rtl="0" algn="l">
              <a:lnSpc>
                <a:spcPct val="100000"/>
              </a:lnSpc>
              <a:spcBef>
                <a:spcPts val="400"/>
              </a:spcBef>
              <a:spcAft>
                <a:spcPts val="0"/>
              </a:spcAft>
              <a:buClr>
                <a:schemeClr val="dk1"/>
              </a:buClr>
              <a:buSzPts val="1400"/>
              <a:buChar char="•"/>
              <a:defRPr/>
            </a:lvl4pPr>
            <a:lvl5pPr indent="-317500" lvl="4" marL="2286000" rtl="0" algn="l">
              <a:lnSpc>
                <a:spcPct val="10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4" name="Google Shape;114;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15" name="Google Shape;115;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16" name="Google Shape;116;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entury"/>
                <a:ea typeface="Century"/>
                <a:cs typeface="Century"/>
                <a:sym typeface="Century"/>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entury"/>
                <a:ea typeface="Century"/>
                <a:cs typeface="Century"/>
                <a:sym typeface="Century"/>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entury"/>
                <a:ea typeface="Century"/>
                <a:cs typeface="Century"/>
                <a:sym typeface="Century"/>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entury"/>
                <a:ea typeface="Century"/>
                <a:cs typeface="Century"/>
                <a:sym typeface="Century"/>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entury"/>
                <a:ea typeface="Century"/>
                <a:cs typeface="Century"/>
                <a:sym typeface="Century"/>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entury"/>
                <a:ea typeface="Century"/>
                <a:cs typeface="Century"/>
                <a:sym typeface="Century"/>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entury"/>
                <a:ea typeface="Century"/>
                <a:cs typeface="Century"/>
                <a:sym typeface="Century"/>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entury"/>
                <a:ea typeface="Century"/>
                <a:cs typeface="Century"/>
                <a:sym typeface="Century"/>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entury"/>
                <a:ea typeface="Century"/>
                <a:cs typeface="Century"/>
                <a:sym typeface="Century"/>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8.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pic>
        <p:nvPicPr>
          <p:cNvPr id="9" name="Google Shape;9;p1"/>
          <p:cNvPicPr preferRelativeResize="0"/>
          <p:nvPr/>
        </p:nvPicPr>
        <p:blipFill>
          <a:blip r:embed="rId1">
            <a:alphaModFix/>
          </a:blip>
          <a:stretch>
            <a:fillRect/>
          </a:stretch>
        </p:blipFill>
        <p:spPr>
          <a:xfrm>
            <a:off x="7873725" y="105399"/>
            <a:ext cx="1147424" cy="437350"/>
          </a:xfrm>
          <a:prstGeom prst="rect">
            <a:avLst/>
          </a:prstGeom>
          <a:noFill/>
          <a:ln>
            <a:noFill/>
          </a:ln>
        </p:spPr>
      </p:pic>
      <p:sp>
        <p:nvSpPr>
          <p:cNvPr id="10" name="Google Shape;10;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1" name="Google Shape;11;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1" name="Google Shape;6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rtl="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62" name="Google Shape;6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pic>
        <p:nvPicPr>
          <p:cNvPr id="63" name="Google Shape;63;p14"/>
          <p:cNvPicPr preferRelativeResize="0"/>
          <p:nvPr/>
        </p:nvPicPr>
        <p:blipFill>
          <a:blip r:embed="rId1">
            <a:alphaModFix/>
          </a:blip>
          <a:stretch>
            <a:fillRect/>
          </a:stretch>
        </p:blipFill>
        <p:spPr>
          <a:xfrm>
            <a:off x="7873725" y="105399"/>
            <a:ext cx="1147424" cy="437350"/>
          </a:xfrm>
          <a:prstGeom prst="rect">
            <a:avLst/>
          </a:prstGeom>
          <a:noFill/>
          <a:ln>
            <a:noFill/>
          </a:ln>
        </p:spPr>
      </p:pic>
      <p:sp>
        <p:nvSpPr>
          <p:cNvPr id="64" name="Google Shape;64;p14"/>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65" name="Google Shape;65;p14"/>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7.gif"/><Relationship Id="rId4" Type="http://schemas.openxmlformats.org/officeDocument/2006/relationships/image" Target="../media/image55.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3.gif"/><Relationship Id="rId4" Type="http://schemas.openxmlformats.org/officeDocument/2006/relationships/image" Target="../media/image3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Derin Öğrenmeye Giriş</a:t>
            </a:r>
            <a:endParaRPr/>
          </a:p>
        </p:txBody>
      </p:sp>
      <p:sp>
        <p:nvSpPr>
          <p:cNvPr id="122" name="Google Shape;122;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Anlam Ayrımı - Makine Öğrenmesi</a:t>
            </a:r>
            <a:endParaRPr/>
          </a:p>
        </p:txBody>
      </p:sp>
      <p:sp>
        <p:nvSpPr>
          <p:cNvPr id="186" name="Google Shape;186;p37"/>
          <p:cNvSpPr txBox="1"/>
          <p:nvPr>
            <p:ph idx="1" type="body"/>
          </p:nvPr>
        </p:nvSpPr>
        <p:spPr>
          <a:xfrm>
            <a:off x="311700" y="1152475"/>
            <a:ext cx="480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highlight>
                  <a:schemeClr val="lt1"/>
                </a:highlight>
              </a:rPr>
              <a:t>Makine Öğrenmesi, </a:t>
            </a:r>
            <a:r>
              <a:rPr lang="tr">
                <a:highlight>
                  <a:srgbClr val="C9DAF8"/>
                </a:highlight>
              </a:rPr>
              <a:t>insanların öğrenme şeklini taklit etmek için</a:t>
            </a:r>
            <a:r>
              <a:rPr lang="tr">
                <a:highlight>
                  <a:schemeClr val="lt1"/>
                </a:highlight>
              </a:rPr>
              <a:t> veri ve algoritmaların kullanımına odaklanan ve </a:t>
            </a:r>
            <a:r>
              <a:rPr lang="tr">
                <a:highlight>
                  <a:srgbClr val="C9DAF8"/>
                </a:highlight>
              </a:rPr>
              <a:t>doğruluğunu kümülatif olarak arttıran</a:t>
            </a:r>
            <a:r>
              <a:rPr lang="tr">
                <a:highlight>
                  <a:schemeClr val="lt1"/>
                </a:highlight>
              </a:rPr>
              <a:t> bir Yapay Zeka ve bilgisayar bilimi dalıdır.</a:t>
            </a:r>
            <a:endParaRPr>
              <a:highlight>
                <a:schemeClr val="lt1"/>
              </a:highlight>
            </a:endParaRPr>
          </a:p>
          <a:p>
            <a:pPr indent="0" lvl="0" marL="0" rtl="0" algn="l">
              <a:spcBef>
                <a:spcPts val="1200"/>
              </a:spcBef>
              <a:spcAft>
                <a:spcPts val="1200"/>
              </a:spcAft>
              <a:buNone/>
            </a:pPr>
            <a:r>
              <a:rPr lang="tr">
                <a:highlight>
                  <a:schemeClr val="lt1"/>
                </a:highlight>
              </a:rPr>
              <a:t>Makine Öğrenmesi algoritmaları geliştikçe tahmin ve sınıflandırma problemlerinde daha başarılı oluyorlardı. Ancak insanların kolay bulduğu bazı şeyler (konuşma veya el yazısı tanıma gibi) makineler için hala zordu. </a:t>
            </a:r>
            <a:endParaRPr>
              <a:highlight>
                <a:schemeClr val="lt1"/>
              </a:highlight>
            </a:endParaRPr>
          </a:p>
        </p:txBody>
      </p:sp>
      <p:pic>
        <p:nvPicPr>
          <p:cNvPr id="187" name="Google Shape;187;p37"/>
          <p:cNvPicPr preferRelativeResize="0"/>
          <p:nvPr/>
        </p:nvPicPr>
        <p:blipFill>
          <a:blip r:embed="rId3">
            <a:alphaModFix/>
          </a:blip>
          <a:stretch>
            <a:fillRect/>
          </a:stretch>
        </p:blipFill>
        <p:spPr>
          <a:xfrm>
            <a:off x="5284750" y="1642275"/>
            <a:ext cx="3717900" cy="185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10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1000"/>
                                        <p:tgtEl>
                                          <p:spTgt spid="18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Anlam Ayrımı - Derin Öğrenme</a:t>
            </a:r>
            <a:endParaRPr/>
          </a:p>
        </p:txBody>
      </p:sp>
      <p:sp>
        <p:nvSpPr>
          <p:cNvPr id="193" name="Google Shape;193;p3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highlight>
                  <a:schemeClr val="lt1"/>
                </a:highlight>
              </a:rPr>
              <a:t>Makine öğrenimi, ilkokul çocuklarının kolaylıkla üstesinden geldiği birçok şeye takılıp kaldı: </a:t>
            </a:r>
            <a:endParaRPr>
              <a:highlight>
                <a:schemeClr val="lt1"/>
              </a:highlight>
            </a:endParaRPr>
          </a:p>
          <a:p>
            <a:pPr indent="-317500" lvl="0" marL="457200" rtl="0" algn="l">
              <a:spcBef>
                <a:spcPts val="1200"/>
              </a:spcBef>
              <a:spcAft>
                <a:spcPts val="0"/>
              </a:spcAft>
              <a:buSzPts val="1400"/>
              <a:buChar char="●"/>
            </a:pPr>
            <a:r>
              <a:rPr lang="tr">
                <a:highlight>
                  <a:schemeClr val="lt1"/>
                </a:highlight>
              </a:rPr>
              <a:t>Bu resimde kaç tane köpek var? </a:t>
            </a:r>
            <a:endParaRPr>
              <a:highlight>
                <a:schemeClr val="lt1"/>
              </a:highlight>
            </a:endParaRPr>
          </a:p>
          <a:p>
            <a:pPr indent="-317500" lvl="0" marL="457200" rtl="0" algn="l">
              <a:spcBef>
                <a:spcPts val="0"/>
              </a:spcBef>
              <a:spcAft>
                <a:spcPts val="0"/>
              </a:spcAft>
              <a:buSzPts val="1400"/>
              <a:buChar char="●"/>
            </a:pPr>
            <a:r>
              <a:rPr lang="tr">
                <a:highlight>
                  <a:schemeClr val="lt1"/>
                </a:highlight>
              </a:rPr>
              <a:t>Kitaptaki bu karakteri bu kadar ağlatan nedir?</a:t>
            </a:r>
            <a:endParaRPr>
              <a:highlight>
                <a:schemeClr val="lt1"/>
              </a:highlight>
            </a:endParaRPr>
          </a:p>
          <a:p>
            <a:pPr indent="0" lvl="0" marL="0" rtl="0" algn="l">
              <a:spcBef>
                <a:spcPts val="1200"/>
              </a:spcBef>
              <a:spcAft>
                <a:spcPts val="0"/>
              </a:spcAft>
              <a:buNone/>
            </a:pPr>
            <a:r>
              <a:rPr lang="tr">
                <a:highlight>
                  <a:schemeClr val="lt1"/>
                </a:highlight>
              </a:rPr>
              <a:t>Sorunun makine öğrenimi kavramıyla veya insan beynini taklit etme fikriyle ilgili olmadığı ortaya çıktı.</a:t>
            </a:r>
            <a:endParaRPr>
              <a:highlight>
                <a:schemeClr val="lt1"/>
              </a:highlight>
            </a:endParaRPr>
          </a:p>
          <a:p>
            <a:pPr indent="0" lvl="0" marL="0" rtl="0" algn="l">
              <a:spcBef>
                <a:spcPts val="1200"/>
              </a:spcBef>
              <a:spcAft>
                <a:spcPts val="1200"/>
              </a:spcAft>
              <a:buClr>
                <a:schemeClr val="dk1"/>
              </a:buClr>
              <a:buSzPts val="1100"/>
              <a:buFont typeface="Arial"/>
              <a:buNone/>
            </a:pPr>
            <a:r>
              <a:t/>
            </a:r>
            <a:endParaRPr>
              <a:highlight>
                <a:schemeClr val="lt1"/>
              </a:highlight>
            </a:endParaRPr>
          </a:p>
        </p:txBody>
      </p:sp>
      <p:pic>
        <p:nvPicPr>
          <p:cNvPr id="194" name="Google Shape;194;p38"/>
          <p:cNvPicPr preferRelativeResize="0"/>
          <p:nvPr/>
        </p:nvPicPr>
        <p:blipFill rotWithShape="1">
          <a:blip r:embed="rId3">
            <a:alphaModFix/>
          </a:blip>
          <a:srcRect b="0" l="0" r="0" t="0"/>
          <a:stretch/>
        </p:blipFill>
        <p:spPr>
          <a:xfrm>
            <a:off x="4899800" y="1427250"/>
            <a:ext cx="4065900" cy="228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1000"/>
                                        <p:tgtEl>
                                          <p:spTgt spid="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animEffect filter="fade" transition="in">
                                      <p:cBhvr>
                                        <p:cTn dur="1000"/>
                                        <p:tgtEl>
                                          <p:spTgt spid="1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animEffect filter="fade" transition="in">
                                      <p:cBhvr>
                                        <p:cTn dur="1000"/>
                                        <p:tgtEl>
                                          <p:spTgt spid="1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3" st="3"/>
                                            </p:txEl>
                                          </p:spTgt>
                                        </p:tgtEl>
                                        <p:attrNameLst>
                                          <p:attrName>style.visibility</p:attrName>
                                        </p:attrNameLst>
                                      </p:cBhvr>
                                      <p:to>
                                        <p:strVal val="visible"/>
                                      </p:to>
                                    </p:set>
                                    <p:animEffect filter="fade" transition="in">
                                      <p:cBhvr>
                                        <p:cTn dur="1000"/>
                                        <p:tgtEl>
                                          <p:spTgt spid="1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4" st="4"/>
                                            </p:txEl>
                                          </p:spTgt>
                                        </p:tgtEl>
                                        <p:attrNameLst>
                                          <p:attrName>style.visibility</p:attrName>
                                        </p:attrNameLst>
                                      </p:cBhvr>
                                      <p:to>
                                        <p:strVal val="visible"/>
                                      </p:to>
                                    </p:set>
                                    <p:animEffect filter="fade" transition="in">
                                      <p:cBhvr>
                                        <p:cTn dur="1000"/>
                                        <p:tgtEl>
                                          <p:spTgt spid="19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9"/>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6000"/>
              <a:t>Makine </a:t>
            </a:r>
            <a:endParaRPr sz="6000"/>
          </a:p>
          <a:p>
            <a:pPr indent="0" lvl="0" marL="0" rtl="0" algn="ctr">
              <a:spcBef>
                <a:spcPts val="0"/>
              </a:spcBef>
              <a:spcAft>
                <a:spcPts val="0"/>
              </a:spcAft>
              <a:buNone/>
            </a:pPr>
            <a:r>
              <a:rPr lang="tr" sz="6000"/>
              <a:t>Öğrenmesi</a:t>
            </a:r>
            <a:endParaRPr sz="6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a:t>
            </a:r>
            <a:endParaRPr/>
          </a:p>
        </p:txBody>
      </p:sp>
      <p:sp>
        <p:nvSpPr>
          <p:cNvPr id="205" name="Google Shape;20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highlight>
                  <a:schemeClr val="lt1"/>
                </a:highlight>
              </a:rPr>
              <a:t>Makine Öğrenmesi, </a:t>
            </a:r>
            <a:r>
              <a:rPr lang="tr">
                <a:highlight>
                  <a:srgbClr val="C9DAF8"/>
                </a:highlight>
              </a:rPr>
              <a:t>insanların öğrenme şeklini taklit etmek için</a:t>
            </a:r>
            <a:r>
              <a:rPr lang="tr">
                <a:highlight>
                  <a:schemeClr val="lt1"/>
                </a:highlight>
              </a:rPr>
              <a:t> veri ve algoritmaların kullanımına odaklanan ve </a:t>
            </a:r>
            <a:r>
              <a:rPr lang="tr">
                <a:highlight>
                  <a:srgbClr val="C9DAF8"/>
                </a:highlight>
              </a:rPr>
              <a:t>doğruluğunu kümülatif olarak arttıran</a:t>
            </a:r>
            <a:r>
              <a:rPr lang="tr">
                <a:highlight>
                  <a:schemeClr val="lt1"/>
                </a:highlight>
              </a:rPr>
              <a:t> bir Yapay Zeka ve Bilgisayar Bilimi dalıdır.</a:t>
            </a:r>
            <a:endParaRPr>
              <a:highlight>
                <a:schemeClr val="lt1"/>
              </a:highlight>
            </a:endParaRPr>
          </a:p>
          <a:p>
            <a:pPr indent="0" lvl="0" marL="0" rtl="0" algn="l">
              <a:spcBef>
                <a:spcPts val="1200"/>
              </a:spcBef>
              <a:spcAft>
                <a:spcPts val="1200"/>
              </a:spcAft>
              <a:buClr>
                <a:schemeClr val="dk1"/>
              </a:buClr>
              <a:buSzPts val="1100"/>
              <a:buFont typeface="Arial"/>
              <a:buNone/>
            </a:pPr>
            <a:r>
              <a:rPr lang="tr">
                <a:highlight>
                  <a:srgbClr val="C9DAF8"/>
                </a:highlight>
              </a:rPr>
              <a:t>Açıkça programlanmadan</a:t>
            </a:r>
            <a:r>
              <a:rPr lang="tr">
                <a:highlight>
                  <a:schemeClr val="lt1"/>
                </a:highlight>
              </a:rPr>
              <a:t>, deneyimlerden otomatik olarak öğrenir ve iyileştirme yeteneğine sahip sistemler oluşturmak için istatistiksel öğrenme algoritmalarını kullanır.</a:t>
            </a:r>
            <a:endParaRPr/>
          </a:p>
        </p:txBody>
      </p:sp>
      <p:pic>
        <p:nvPicPr>
          <p:cNvPr descr="AI vs Machine Learning vs Deep Learning | Edureka" id="206" name="Google Shape;206;p40"/>
          <p:cNvPicPr preferRelativeResize="0"/>
          <p:nvPr/>
        </p:nvPicPr>
        <p:blipFill rotWithShape="1">
          <a:blip r:embed="rId3">
            <a:alphaModFix/>
          </a:blip>
          <a:srcRect b="0" l="0" r="0" t="0"/>
          <a:stretch/>
        </p:blipFill>
        <p:spPr>
          <a:xfrm>
            <a:off x="1876025" y="2512625"/>
            <a:ext cx="5391949" cy="234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animEffect filter="fade" transition="in">
                                      <p:cBhvr>
                                        <p:cTn dur="1000"/>
                                        <p:tgtEl>
                                          <p:spTgt spid="2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animEffect filter="fade" transition="in">
                                      <p:cBhvr>
                                        <p:cTn dur="1000"/>
                                        <p:tgtEl>
                                          <p:spTgt spid="20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 Türleri</a:t>
            </a:r>
            <a:endParaRPr/>
          </a:p>
        </p:txBody>
      </p:sp>
      <p:sp>
        <p:nvSpPr>
          <p:cNvPr id="212" name="Google Shape;212;p4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Supervised Learning:</a:t>
            </a:r>
            <a:r>
              <a:rPr lang="tr"/>
              <a:t> </a:t>
            </a:r>
            <a:r>
              <a:rPr lang="tr"/>
              <a:t>Modeli eğitmek için etiketlenmiş verilerin kullanıldığı eğitim türüdür. </a:t>
            </a:r>
            <a:endParaRPr/>
          </a:p>
          <a:p>
            <a:pPr indent="0" lvl="0" marL="0" rtl="0" algn="l">
              <a:spcBef>
                <a:spcPts val="1200"/>
              </a:spcBef>
              <a:spcAft>
                <a:spcPts val="0"/>
              </a:spcAft>
              <a:buNone/>
            </a:pPr>
            <a:r>
              <a:rPr b="1" lang="tr"/>
              <a:t>Unsupervised Learning: </a:t>
            </a:r>
            <a:r>
              <a:rPr lang="tr"/>
              <a:t>Modeli eğitmek için etiketlenmemiş verilerin kullanıldığı eğitim türüdür.</a:t>
            </a:r>
            <a:endParaRPr/>
          </a:p>
          <a:p>
            <a:pPr indent="0" lvl="0" marL="0" rtl="0" algn="l">
              <a:spcBef>
                <a:spcPts val="1200"/>
              </a:spcBef>
              <a:spcAft>
                <a:spcPts val="1200"/>
              </a:spcAft>
              <a:buNone/>
            </a:pPr>
            <a:r>
              <a:rPr b="1" lang="tr"/>
              <a:t>Reinforcement Learning: </a:t>
            </a:r>
            <a:r>
              <a:rPr lang="tr"/>
              <a:t>Ajan adı verilen bir modelin, bir dizi karar vermek için eğitildiği eğitim çeşididir. Ajan, verilen modelimizin environment (çevre) ile etkileşiminden dönen geri bildirimleri kullanarak deneme yanılma yoluyla etkileşimli bir ortamda öğrenir.</a:t>
            </a:r>
            <a:endParaRPr/>
          </a:p>
        </p:txBody>
      </p:sp>
      <p:pic>
        <p:nvPicPr>
          <p:cNvPr id="213" name="Google Shape;213;p41"/>
          <p:cNvPicPr preferRelativeResize="0"/>
          <p:nvPr/>
        </p:nvPicPr>
        <p:blipFill>
          <a:blip r:embed="rId3">
            <a:alphaModFix/>
          </a:blip>
          <a:stretch>
            <a:fillRect/>
          </a:stretch>
        </p:blipFill>
        <p:spPr>
          <a:xfrm>
            <a:off x="4729200" y="1017725"/>
            <a:ext cx="4103100" cy="35491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Effect filter="fade" transition="in">
                                      <p:cBhvr>
                                        <p:cTn dur="1000"/>
                                        <p:tgtEl>
                                          <p:spTgt spid="2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animEffect filter="fade" transition="in">
                                      <p:cBhvr>
                                        <p:cTn dur="1000"/>
                                        <p:tgtEl>
                                          <p:spTgt spid="2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animEffect filter="fade" transition="in">
                                      <p:cBhvr>
                                        <p:cTn dur="1000"/>
                                        <p:tgtEl>
                                          <p:spTgt spid="21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Geleneksel</a:t>
            </a:r>
            <a:r>
              <a:rPr lang="tr"/>
              <a:t> Programlama vs Makine Öğrenmesi</a:t>
            </a:r>
            <a:endParaRPr/>
          </a:p>
        </p:txBody>
      </p:sp>
      <p:sp>
        <p:nvSpPr>
          <p:cNvPr id="219" name="Google Shape;219;p4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Geleneksel</a:t>
            </a:r>
            <a:r>
              <a:rPr b="1" lang="tr"/>
              <a:t> Programlama:</a:t>
            </a:r>
            <a:endParaRPr b="1"/>
          </a:p>
          <a:p>
            <a:pPr indent="0" lvl="0" marL="0" rtl="0" algn="l">
              <a:spcBef>
                <a:spcPts val="1200"/>
              </a:spcBef>
              <a:spcAft>
                <a:spcPts val="0"/>
              </a:spcAft>
              <a:buNone/>
            </a:pPr>
            <a:r>
              <a:rPr lang="tr"/>
              <a:t>Bilgisayarınıza input verinizi ve kurallarınızı verirsiniz. Input değerleri bu kurallardan geçip işlenerek bir output değeri üretir.</a:t>
            </a:r>
            <a:endParaRPr/>
          </a:p>
          <a:p>
            <a:pPr indent="0" lvl="0" marL="0" rtl="0" algn="l">
              <a:spcBef>
                <a:spcPts val="1200"/>
              </a:spcBef>
              <a:spcAft>
                <a:spcPts val="1200"/>
              </a:spcAft>
              <a:buNone/>
            </a:pPr>
            <a:r>
              <a:t/>
            </a:r>
            <a:endParaRPr/>
          </a:p>
        </p:txBody>
      </p:sp>
      <p:sp>
        <p:nvSpPr>
          <p:cNvPr id="220" name="Google Shape;220;p4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Makine Öğrenmesi:</a:t>
            </a:r>
            <a:endParaRPr b="1"/>
          </a:p>
          <a:p>
            <a:pPr indent="0" lvl="0" marL="0" rtl="0" algn="l">
              <a:spcBef>
                <a:spcPts val="1200"/>
              </a:spcBef>
              <a:spcAft>
                <a:spcPts val="1200"/>
              </a:spcAft>
              <a:buNone/>
            </a:pPr>
            <a:r>
              <a:rPr lang="tr"/>
              <a:t>Bilgisayarınıza input ve output verinizi verirsiniz. Bilgisayar sizin için bu iki veri arasındaki kuralı belirler ve sonraki kullanımlarda input verileriniz bu kurallardan geçer.</a:t>
            </a:r>
            <a:endParaRPr/>
          </a:p>
        </p:txBody>
      </p:sp>
      <p:pic>
        <p:nvPicPr>
          <p:cNvPr id="221" name="Google Shape;221;p42"/>
          <p:cNvPicPr preferRelativeResize="0"/>
          <p:nvPr/>
        </p:nvPicPr>
        <p:blipFill rotWithShape="1">
          <a:blip r:embed="rId3">
            <a:alphaModFix/>
          </a:blip>
          <a:srcRect b="0" l="0" r="0" t="0"/>
          <a:stretch/>
        </p:blipFill>
        <p:spPr>
          <a:xfrm>
            <a:off x="311697" y="3270693"/>
            <a:ext cx="3999900" cy="1010382"/>
          </a:xfrm>
          <a:prstGeom prst="rect">
            <a:avLst/>
          </a:prstGeom>
          <a:noFill/>
          <a:ln>
            <a:noFill/>
          </a:ln>
        </p:spPr>
      </p:pic>
      <p:pic>
        <p:nvPicPr>
          <p:cNvPr id="222" name="Google Shape;222;p42"/>
          <p:cNvPicPr preferRelativeResize="0"/>
          <p:nvPr/>
        </p:nvPicPr>
        <p:blipFill rotWithShape="1">
          <a:blip r:embed="rId4">
            <a:alphaModFix/>
          </a:blip>
          <a:srcRect b="0" l="0" r="0" t="0"/>
          <a:stretch/>
        </p:blipFill>
        <p:spPr>
          <a:xfrm>
            <a:off x="4827653" y="3270697"/>
            <a:ext cx="4009397" cy="1010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3"/>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6000"/>
              <a:t>Denetimli </a:t>
            </a:r>
            <a:endParaRPr sz="6000"/>
          </a:p>
          <a:p>
            <a:pPr indent="0" lvl="0" marL="0" rtl="0" algn="ctr">
              <a:spcBef>
                <a:spcPts val="0"/>
              </a:spcBef>
              <a:spcAft>
                <a:spcPts val="0"/>
              </a:spcAft>
              <a:buNone/>
            </a:pPr>
            <a:r>
              <a:rPr lang="tr" sz="6000"/>
              <a:t>Öğrenme</a:t>
            </a:r>
            <a:endParaRPr sz="6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Denetimli Öğrenme (Supervised Learning)</a:t>
            </a:r>
            <a:endParaRPr/>
          </a:p>
        </p:txBody>
      </p:sp>
      <p:sp>
        <p:nvSpPr>
          <p:cNvPr id="233" name="Google Shape;233;p44"/>
          <p:cNvSpPr txBox="1"/>
          <p:nvPr>
            <p:ph idx="1" type="body"/>
          </p:nvPr>
        </p:nvSpPr>
        <p:spPr>
          <a:xfrm>
            <a:off x="311700" y="1152475"/>
            <a:ext cx="38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sz="1500"/>
              <a:t>Denetimli Öğrenme</a:t>
            </a:r>
            <a:r>
              <a:rPr b="1" lang="tr" sz="1500"/>
              <a:t>;</a:t>
            </a:r>
            <a:r>
              <a:rPr lang="tr" sz="1500"/>
              <a:t> </a:t>
            </a:r>
            <a:r>
              <a:rPr lang="tr" sz="1500">
                <a:highlight>
                  <a:srgbClr val="C9DAF8"/>
                </a:highlight>
              </a:rPr>
              <a:t>etiketlenmiş</a:t>
            </a:r>
            <a:r>
              <a:rPr lang="tr" sz="1500"/>
              <a:t> veri kümelerini bağımlı ve bağımsız değişkenler kullanarak işleme sokan makine öğrenmesi algoritmalarını içerir.</a:t>
            </a:r>
            <a:endParaRPr sz="1500"/>
          </a:p>
          <a:p>
            <a:pPr indent="0" lvl="0" marL="0" rtl="0" algn="l">
              <a:spcBef>
                <a:spcPts val="1200"/>
              </a:spcBef>
              <a:spcAft>
                <a:spcPts val="0"/>
              </a:spcAft>
              <a:buClr>
                <a:schemeClr val="dk1"/>
              </a:buClr>
              <a:buSzPts val="1100"/>
              <a:buFont typeface="Arial"/>
              <a:buNone/>
            </a:pPr>
            <a:r>
              <a:rPr i="1" lang="tr" sz="1300">
                <a:solidFill>
                  <a:schemeClr val="dk2"/>
                </a:solidFill>
              </a:rPr>
              <a:t>İstenmeyen e-posta filtresi buna iyi bir örnektir: Denetimli Öğrenme modeli, sınıflarıyla birlikte birçok örnek e-posta verisi ile eğitilmiştir ve yeni e-postaları nasıl sınıflandıracağını öğrenmelidir.</a:t>
            </a:r>
            <a:endParaRPr i="1" sz="1300">
              <a:solidFill>
                <a:schemeClr val="dk2"/>
              </a:solidFill>
            </a:endParaRPr>
          </a:p>
          <a:p>
            <a:pPr indent="0" lvl="0" marL="0" rtl="0" algn="l">
              <a:spcBef>
                <a:spcPts val="1200"/>
              </a:spcBef>
              <a:spcAft>
                <a:spcPts val="1200"/>
              </a:spcAft>
              <a:buNone/>
            </a:pPr>
            <a:r>
              <a:t/>
            </a:r>
            <a:endParaRPr sz="1500"/>
          </a:p>
        </p:txBody>
      </p:sp>
      <p:pic>
        <p:nvPicPr>
          <p:cNvPr id="234" name="Google Shape;234;p44"/>
          <p:cNvPicPr preferRelativeResize="0"/>
          <p:nvPr/>
        </p:nvPicPr>
        <p:blipFill>
          <a:blip r:embed="rId3">
            <a:alphaModFix/>
          </a:blip>
          <a:stretch>
            <a:fillRect/>
          </a:stretch>
        </p:blipFill>
        <p:spPr>
          <a:xfrm>
            <a:off x="4071350" y="1367650"/>
            <a:ext cx="4820174" cy="240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Effect filter="fade" transition="in">
                                      <p:cBhvr>
                                        <p:cTn dur="1000"/>
                                        <p:tgtEl>
                                          <p:spTgt spid="2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Effect filter="fade" transition="in">
                                      <p:cBhvr>
                                        <p:cTn dur="1000"/>
                                        <p:tgtEl>
                                          <p:spTgt spid="2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animEffect filter="fade" transition="in">
                                      <p:cBhvr>
                                        <p:cTn dur="1000"/>
                                        <p:tgtEl>
                                          <p:spTgt spid="2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Denetimli Öğrenme Algoritma ve Mimarileri</a:t>
            </a:r>
            <a:endParaRPr/>
          </a:p>
        </p:txBody>
      </p:sp>
      <p:sp>
        <p:nvSpPr>
          <p:cNvPr id="240" name="Google Shape;240;p4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tr" sz="1500"/>
              <a:t>k-Nearest Neighbors </a:t>
            </a:r>
            <a:endParaRPr sz="1500"/>
          </a:p>
          <a:p>
            <a:pPr indent="-323850" lvl="0" marL="457200" rtl="0" algn="l">
              <a:spcBef>
                <a:spcPts val="0"/>
              </a:spcBef>
              <a:spcAft>
                <a:spcPts val="0"/>
              </a:spcAft>
              <a:buSzPts val="1500"/>
              <a:buChar char="●"/>
            </a:pPr>
            <a:r>
              <a:rPr lang="tr" sz="1500"/>
              <a:t>Linear Regression </a:t>
            </a:r>
            <a:endParaRPr sz="1500"/>
          </a:p>
          <a:p>
            <a:pPr indent="-323850" lvl="0" marL="457200" rtl="0" algn="l">
              <a:spcBef>
                <a:spcPts val="0"/>
              </a:spcBef>
              <a:spcAft>
                <a:spcPts val="0"/>
              </a:spcAft>
              <a:buSzPts val="1500"/>
              <a:buChar char="●"/>
            </a:pPr>
            <a:r>
              <a:rPr lang="tr" sz="1500"/>
              <a:t>Logistic Regression </a:t>
            </a:r>
            <a:endParaRPr sz="1500"/>
          </a:p>
          <a:p>
            <a:pPr indent="-323850" lvl="0" marL="457200" rtl="0" algn="l">
              <a:spcBef>
                <a:spcPts val="0"/>
              </a:spcBef>
              <a:spcAft>
                <a:spcPts val="0"/>
              </a:spcAft>
              <a:buSzPts val="1500"/>
              <a:buChar char="●"/>
            </a:pPr>
            <a:r>
              <a:rPr lang="tr" sz="1500"/>
              <a:t>Support Vector Machines (SVMs)</a:t>
            </a:r>
            <a:endParaRPr sz="1500"/>
          </a:p>
          <a:p>
            <a:pPr indent="-323850" lvl="0" marL="457200" rtl="0" algn="l">
              <a:spcBef>
                <a:spcPts val="0"/>
              </a:spcBef>
              <a:spcAft>
                <a:spcPts val="0"/>
              </a:spcAft>
              <a:buSzPts val="1500"/>
              <a:buChar char="●"/>
            </a:pPr>
            <a:r>
              <a:rPr lang="tr" sz="1500"/>
              <a:t>Decision Trees and Random Forests </a:t>
            </a:r>
            <a:endParaRPr sz="1500"/>
          </a:p>
          <a:p>
            <a:pPr indent="-323850" lvl="0" marL="457200" rtl="0" algn="l">
              <a:spcBef>
                <a:spcPts val="0"/>
              </a:spcBef>
              <a:spcAft>
                <a:spcPts val="0"/>
              </a:spcAft>
              <a:buSzPts val="1500"/>
              <a:buChar char="●"/>
            </a:pPr>
            <a:r>
              <a:rPr lang="tr" sz="1500"/>
              <a:t>Neural Networks</a:t>
            </a:r>
            <a:endParaRPr sz="1500"/>
          </a:p>
        </p:txBody>
      </p:sp>
      <p:pic>
        <p:nvPicPr>
          <p:cNvPr id="241" name="Google Shape;241;p45"/>
          <p:cNvPicPr preferRelativeResize="0"/>
          <p:nvPr/>
        </p:nvPicPr>
        <p:blipFill>
          <a:blip r:embed="rId3">
            <a:alphaModFix/>
          </a:blip>
          <a:stretch>
            <a:fillRect/>
          </a:stretch>
        </p:blipFill>
        <p:spPr>
          <a:xfrm>
            <a:off x="4119200" y="1152475"/>
            <a:ext cx="5024800" cy="3768600"/>
          </a:xfrm>
          <a:prstGeom prst="rect">
            <a:avLst/>
          </a:prstGeom>
          <a:noFill/>
          <a:ln>
            <a:noFill/>
          </a:ln>
        </p:spPr>
      </p:pic>
      <p:pic>
        <p:nvPicPr>
          <p:cNvPr id="242" name="Google Shape;242;p45"/>
          <p:cNvPicPr preferRelativeResize="0"/>
          <p:nvPr/>
        </p:nvPicPr>
        <p:blipFill>
          <a:blip r:embed="rId4">
            <a:alphaModFix/>
          </a:blip>
          <a:stretch>
            <a:fillRect/>
          </a:stretch>
        </p:blipFill>
        <p:spPr>
          <a:xfrm>
            <a:off x="433363" y="2799000"/>
            <a:ext cx="3756576" cy="189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Effect filter="fade" transition="in">
                                      <p:cBhvr>
                                        <p:cTn dur="1000"/>
                                        <p:tgtEl>
                                          <p:spTgt spid="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Effect filter="fade" transition="in">
                                      <p:cBhvr>
                                        <p:cTn dur="1000"/>
                                        <p:tgtEl>
                                          <p:spTgt spid="2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Effect filter="fade" transition="in">
                                      <p:cBhvr>
                                        <p:cTn dur="1000"/>
                                        <p:tgtEl>
                                          <p:spTgt spid="2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animEffect filter="fade" transition="in">
                                      <p:cBhvr>
                                        <p:cTn dur="1000"/>
                                        <p:tgtEl>
                                          <p:spTgt spid="2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4" st="4"/>
                                            </p:txEl>
                                          </p:spTgt>
                                        </p:tgtEl>
                                        <p:attrNameLst>
                                          <p:attrName>style.visibility</p:attrName>
                                        </p:attrNameLst>
                                      </p:cBhvr>
                                      <p:to>
                                        <p:strVal val="visible"/>
                                      </p:to>
                                    </p:set>
                                    <p:animEffect filter="fade" transition="in">
                                      <p:cBhvr>
                                        <p:cTn dur="1000"/>
                                        <p:tgtEl>
                                          <p:spTgt spid="2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5" st="5"/>
                                            </p:txEl>
                                          </p:spTgt>
                                        </p:tgtEl>
                                        <p:attrNameLst>
                                          <p:attrName>style.visibility</p:attrName>
                                        </p:attrNameLst>
                                      </p:cBhvr>
                                      <p:to>
                                        <p:strVal val="visible"/>
                                      </p:to>
                                    </p:set>
                                    <p:animEffect filter="fade" transition="in">
                                      <p:cBhvr>
                                        <p:cTn dur="1000"/>
                                        <p:tgtEl>
                                          <p:spTgt spid="24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Regresyon</a:t>
            </a:r>
            <a:endParaRPr/>
          </a:p>
        </p:txBody>
      </p:sp>
      <p:pic>
        <p:nvPicPr>
          <p:cNvPr id="248" name="Google Shape;248;p46"/>
          <p:cNvPicPr preferRelativeResize="0"/>
          <p:nvPr/>
        </p:nvPicPr>
        <p:blipFill rotWithShape="1">
          <a:blip r:embed="rId3">
            <a:alphaModFix/>
          </a:blip>
          <a:srcRect b="10960" l="8289" r="2096" t="3809"/>
          <a:stretch/>
        </p:blipFill>
        <p:spPr>
          <a:xfrm>
            <a:off x="929975" y="1093750"/>
            <a:ext cx="3640210" cy="2153950"/>
          </a:xfrm>
          <a:prstGeom prst="rect">
            <a:avLst/>
          </a:prstGeom>
          <a:noFill/>
          <a:ln>
            <a:noFill/>
          </a:ln>
        </p:spPr>
      </p:pic>
      <p:pic>
        <p:nvPicPr>
          <p:cNvPr id="249" name="Google Shape;249;p46"/>
          <p:cNvPicPr preferRelativeResize="0"/>
          <p:nvPr/>
        </p:nvPicPr>
        <p:blipFill>
          <a:blip r:embed="rId4">
            <a:alphaModFix/>
          </a:blip>
          <a:stretch>
            <a:fillRect/>
          </a:stretch>
        </p:blipFill>
        <p:spPr>
          <a:xfrm>
            <a:off x="4686029" y="1093759"/>
            <a:ext cx="3527996" cy="2326410"/>
          </a:xfrm>
          <a:prstGeom prst="rect">
            <a:avLst/>
          </a:prstGeom>
          <a:noFill/>
          <a:ln>
            <a:noFill/>
          </a:ln>
        </p:spPr>
      </p:pic>
      <p:pic>
        <p:nvPicPr>
          <p:cNvPr id="250" name="Google Shape;250;p46"/>
          <p:cNvPicPr preferRelativeResize="0"/>
          <p:nvPr/>
        </p:nvPicPr>
        <p:blipFill rotWithShape="1">
          <a:blip r:embed="rId5">
            <a:alphaModFix/>
          </a:blip>
          <a:srcRect b="0" l="0" r="0" t="0"/>
          <a:stretch/>
        </p:blipFill>
        <p:spPr>
          <a:xfrm>
            <a:off x="2109704" y="3642953"/>
            <a:ext cx="5123760" cy="10396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Bu Eğitimde Neler Öğreneceksiniz</a:t>
            </a:r>
            <a:endParaRPr/>
          </a:p>
        </p:txBody>
      </p:sp>
      <p:sp>
        <p:nvSpPr>
          <p:cNvPr id="128" name="Google Shape;12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eriod"/>
            </a:pPr>
            <a:r>
              <a:rPr lang="tr"/>
              <a:t>Yapay Zeka, Makine Öğrenmesi ve Derin Öğrenme arasındaki anlam ayrımını tarihsel olarak öğreneceksiniz</a:t>
            </a:r>
            <a:endParaRPr/>
          </a:p>
          <a:p>
            <a:pPr indent="-317500" lvl="0" marL="457200" rtl="0" algn="l">
              <a:lnSpc>
                <a:spcPct val="150000"/>
              </a:lnSpc>
              <a:spcBef>
                <a:spcPts val="0"/>
              </a:spcBef>
              <a:spcAft>
                <a:spcPts val="0"/>
              </a:spcAft>
              <a:buSzPts val="1400"/>
              <a:buAutoNum type="arabicPeriod"/>
            </a:pPr>
            <a:r>
              <a:rPr lang="tr"/>
              <a:t>Makine Öğrenmesinin ne olduğunu, standart programlamadan farkını ve problem tiplerini hatırlayacaksınız</a:t>
            </a:r>
            <a:endParaRPr/>
          </a:p>
          <a:p>
            <a:pPr indent="-317500" lvl="0" marL="457200" rtl="0" algn="l">
              <a:lnSpc>
                <a:spcPct val="150000"/>
              </a:lnSpc>
              <a:spcBef>
                <a:spcPts val="0"/>
              </a:spcBef>
              <a:spcAft>
                <a:spcPts val="0"/>
              </a:spcAft>
              <a:buSzPts val="1400"/>
              <a:buAutoNum type="arabicPeriod"/>
            </a:pPr>
            <a:r>
              <a:rPr lang="tr"/>
              <a:t>Yapay Sinir Ağlarının ne olduğunu ve nasıl çalıştığını öğreneceksiniz</a:t>
            </a:r>
            <a:endParaRPr/>
          </a:p>
          <a:p>
            <a:pPr indent="-317500" lvl="0" marL="457200" rtl="0" algn="l">
              <a:lnSpc>
                <a:spcPct val="150000"/>
              </a:lnSpc>
              <a:spcBef>
                <a:spcPts val="0"/>
              </a:spcBef>
              <a:spcAft>
                <a:spcPts val="0"/>
              </a:spcAft>
              <a:buSzPts val="1400"/>
              <a:buAutoNum type="arabicPeriod"/>
            </a:pPr>
            <a:r>
              <a:rPr lang="tr"/>
              <a:t>Derin Öğrenme ve Makine Öğrenmesi arasındaki temel farkı, hayatımızda nerelerde kullanıldığı ve Derin Öğrenme’nin neden popülerleştiğini öğreneceksiniz</a:t>
            </a:r>
            <a:endParaRPr/>
          </a:p>
          <a:p>
            <a:pPr indent="-317500" lvl="0" marL="457200" rtl="0" algn="l">
              <a:lnSpc>
                <a:spcPct val="150000"/>
              </a:lnSpc>
              <a:spcBef>
                <a:spcPts val="0"/>
              </a:spcBef>
              <a:spcAft>
                <a:spcPts val="0"/>
              </a:spcAft>
              <a:buSzPts val="1400"/>
              <a:buAutoNum type="arabicPeriod"/>
            </a:pPr>
            <a:r>
              <a:rPr lang="tr"/>
              <a:t>Derin Öğrenme’de kullanılan teknolojileri ve bu teknolojileri öğrenirken kullanabileceğiniz kaynakları öğreneceksiniz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animEffect filter="fade" transition="in">
                                      <p:cBhvr>
                                        <p:cTn dur="1000"/>
                                        <p:tgtEl>
                                          <p:spTgt spid="1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Sınıflandırma (Classification)</a:t>
            </a:r>
            <a:endParaRPr/>
          </a:p>
        </p:txBody>
      </p:sp>
      <p:pic>
        <p:nvPicPr>
          <p:cNvPr id="256" name="Google Shape;256;p47"/>
          <p:cNvPicPr preferRelativeResize="0"/>
          <p:nvPr/>
        </p:nvPicPr>
        <p:blipFill rotWithShape="1">
          <a:blip r:embed="rId3">
            <a:alphaModFix/>
          </a:blip>
          <a:srcRect b="0" l="0" r="0" t="40908"/>
          <a:stretch/>
        </p:blipFill>
        <p:spPr>
          <a:xfrm>
            <a:off x="4768278" y="1142826"/>
            <a:ext cx="3677671" cy="1601061"/>
          </a:xfrm>
          <a:prstGeom prst="rect">
            <a:avLst/>
          </a:prstGeom>
          <a:noFill/>
          <a:ln>
            <a:noFill/>
          </a:ln>
        </p:spPr>
      </p:pic>
      <p:pic>
        <p:nvPicPr>
          <p:cNvPr id="257" name="Google Shape;257;p47"/>
          <p:cNvPicPr preferRelativeResize="0"/>
          <p:nvPr/>
        </p:nvPicPr>
        <p:blipFill rotWithShape="1">
          <a:blip r:embed="rId4">
            <a:alphaModFix/>
          </a:blip>
          <a:srcRect b="0" l="0" r="0" t="0"/>
          <a:stretch/>
        </p:blipFill>
        <p:spPr>
          <a:xfrm>
            <a:off x="2307754" y="2991899"/>
            <a:ext cx="4528495" cy="1597475"/>
          </a:xfrm>
          <a:prstGeom prst="rect">
            <a:avLst/>
          </a:prstGeom>
          <a:noFill/>
          <a:ln>
            <a:noFill/>
          </a:ln>
        </p:spPr>
      </p:pic>
      <p:pic>
        <p:nvPicPr>
          <p:cNvPr id="258" name="Google Shape;258;p47"/>
          <p:cNvPicPr preferRelativeResize="0"/>
          <p:nvPr/>
        </p:nvPicPr>
        <p:blipFill rotWithShape="1">
          <a:blip r:embed="rId3">
            <a:alphaModFix/>
          </a:blip>
          <a:srcRect b="60603" l="14972" r="12416" t="0"/>
          <a:stretch/>
        </p:blipFill>
        <p:spPr>
          <a:xfrm>
            <a:off x="698050" y="1144622"/>
            <a:ext cx="3996454" cy="15974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Problemlere Gerçek Hayat Örnekleri</a:t>
            </a:r>
            <a:endParaRPr/>
          </a:p>
        </p:txBody>
      </p:sp>
      <p:sp>
        <p:nvSpPr>
          <p:cNvPr id="264" name="Google Shape;264;p4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Regresyon;</a:t>
            </a:r>
            <a:endParaRPr b="1"/>
          </a:p>
          <a:p>
            <a:pPr indent="-317500" lvl="0" marL="457200" rtl="0" algn="l">
              <a:spcBef>
                <a:spcPts val="1200"/>
              </a:spcBef>
              <a:spcAft>
                <a:spcPts val="0"/>
              </a:spcAft>
              <a:buSzPts val="1400"/>
              <a:buChar char="●"/>
            </a:pPr>
            <a:r>
              <a:rPr lang="tr"/>
              <a:t>Ev fiyatı tahmini</a:t>
            </a:r>
            <a:endParaRPr/>
          </a:p>
          <a:p>
            <a:pPr indent="-317500" lvl="0" marL="457200" rtl="0" algn="l">
              <a:spcBef>
                <a:spcPts val="0"/>
              </a:spcBef>
              <a:spcAft>
                <a:spcPts val="0"/>
              </a:spcAft>
              <a:buSzPts val="1400"/>
              <a:buChar char="●"/>
            </a:pPr>
            <a:r>
              <a:rPr lang="tr"/>
              <a:t>Kişinin yaş tahmini</a:t>
            </a:r>
            <a:endParaRPr/>
          </a:p>
          <a:p>
            <a:pPr indent="-317500" lvl="0" marL="457200" rtl="0" algn="l">
              <a:spcBef>
                <a:spcPts val="0"/>
              </a:spcBef>
              <a:spcAft>
                <a:spcPts val="0"/>
              </a:spcAft>
              <a:buSzPts val="1400"/>
              <a:buChar char="●"/>
            </a:pPr>
            <a:r>
              <a:rPr lang="tr"/>
              <a:t>Bir çiçeğin çapının tahmini</a:t>
            </a:r>
            <a:endParaRPr/>
          </a:p>
          <a:p>
            <a:pPr indent="-317500" lvl="0" marL="457200" rtl="0" algn="l">
              <a:spcBef>
                <a:spcPts val="0"/>
              </a:spcBef>
              <a:spcAft>
                <a:spcPts val="0"/>
              </a:spcAft>
              <a:buSzPts val="1400"/>
              <a:buChar char="●"/>
            </a:pPr>
            <a:r>
              <a:rPr lang="tr"/>
              <a:t>Muhtarlığa aday bir kişinin alacağı oy tahmini</a:t>
            </a:r>
            <a:endParaRPr/>
          </a:p>
          <a:p>
            <a:pPr indent="-317500" lvl="0" marL="457200" rtl="0" algn="l">
              <a:spcBef>
                <a:spcPts val="0"/>
              </a:spcBef>
              <a:spcAft>
                <a:spcPts val="0"/>
              </a:spcAft>
              <a:buSzPts val="1400"/>
              <a:buChar char="●"/>
            </a:pPr>
            <a:r>
              <a:rPr lang="tr"/>
              <a:t>Arabanın motor hacminin L cinsinden tahmini</a:t>
            </a:r>
            <a:endParaRPr/>
          </a:p>
        </p:txBody>
      </p:sp>
      <p:sp>
        <p:nvSpPr>
          <p:cNvPr id="265" name="Google Shape;265;p4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Sınıflandırma;</a:t>
            </a:r>
            <a:endParaRPr b="1"/>
          </a:p>
          <a:p>
            <a:pPr indent="-317500" lvl="0" marL="457200" rtl="0" algn="l">
              <a:spcBef>
                <a:spcPts val="1200"/>
              </a:spcBef>
              <a:spcAft>
                <a:spcPts val="0"/>
              </a:spcAft>
              <a:buSzPts val="1400"/>
              <a:buChar char="●"/>
            </a:pPr>
            <a:r>
              <a:rPr lang="tr"/>
              <a:t>Bir kişinin titanikten kurtulup kurtulmadığı</a:t>
            </a:r>
            <a:endParaRPr/>
          </a:p>
          <a:p>
            <a:pPr indent="-317500" lvl="0" marL="457200" rtl="0" algn="l">
              <a:spcBef>
                <a:spcPts val="0"/>
              </a:spcBef>
              <a:spcAft>
                <a:spcPts val="0"/>
              </a:spcAft>
              <a:buSzPts val="1400"/>
              <a:buChar char="●"/>
            </a:pPr>
            <a:r>
              <a:rPr lang="tr"/>
              <a:t>Bir tümörün iyi huylu olup olmadığı</a:t>
            </a:r>
            <a:endParaRPr/>
          </a:p>
          <a:p>
            <a:pPr indent="-317500" lvl="0" marL="457200" rtl="0" algn="l">
              <a:spcBef>
                <a:spcPts val="0"/>
              </a:spcBef>
              <a:spcAft>
                <a:spcPts val="0"/>
              </a:spcAft>
              <a:buSzPts val="1400"/>
              <a:buChar char="●"/>
            </a:pPr>
            <a:r>
              <a:rPr lang="tr"/>
              <a:t>Öğrencinin sınıfı geçip geçmeyeceği</a:t>
            </a:r>
            <a:endParaRPr/>
          </a:p>
          <a:p>
            <a:pPr indent="-317500" lvl="0" marL="457200" rtl="0" algn="l">
              <a:spcBef>
                <a:spcPts val="0"/>
              </a:spcBef>
              <a:spcAft>
                <a:spcPts val="0"/>
              </a:spcAft>
              <a:buSzPts val="1400"/>
              <a:buChar char="●"/>
            </a:pPr>
            <a:r>
              <a:rPr lang="tr"/>
              <a:t>Bir e-mailin spam olup olmadığı</a:t>
            </a:r>
            <a:endParaRPr/>
          </a:p>
          <a:p>
            <a:pPr indent="-317500" lvl="0" marL="457200" rtl="0" algn="l">
              <a:spcBef>
                <a:spcPts val="0"/>
              </a:spcBef>
              <a:spcAft>
                <a:spcPts val="0"/>
              </a:spcAft>
              <a:buSzPts val="1400"/>
              <a:buChar char="●"/>
            </a:pPr>
            <a:r>
              <a:rPr lang="tr"/>
              <a:t>Bir videodaki nesnenin [Köpek, kedi, kuş, at, otomobil, insan, araba] seçeneklerinden hangisinin olduğunun bulunması</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1000"/>
                                        <p:tgtEl>
                                          <p:spTgt spid="2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1000"/>
                                        <p:tgtEl>
                                          <p:spTgt spid="2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1000"/>
                                        <p:tgtEl>
                                          <p:spTgt spid="2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Effect filter="fade" transition="in">
                                      <p:cBhvr>
                                        <p:cTn dur="1000"/>
                                        <p:tgtEl>
                                          <p:spTgt spid="2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4" st="4"/>
                                            </p:txEl>
                                          </p:spTgt>
                                        </p:tgtEl>
                                        <p:attrNameLst>
                                          <p:attrName>style.visibility</p:attrName>
                                        </p:attrNameLst>
                                      </p:cBhvr>
                                      <p:to>
                                        <p:strVal val="visible"/>
                                      </p:to>
                                    </p:set>
                                    <p:animEffect filter="fade" transition="in">
                                      <p:cBhvr>
                                        <p:cTn dur="1000"/>
                                        <p:tgtEl>
                                          <p:spTgt spid="2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5" st="5"/>
                                            </p:txEl>
                                          </p:spTgt>
                                        </p:tgtEl>
                                        <p:attrNameLst>
                                          <p:attrName>style.visibility</p:attrName>
                                        </p:attrNameLst>
                                      </p:cBhvr>
                                      <p:to>
                                        <p:strVal val="visible"/>
                                      </p:to>
                                    </p:set>
                                    <p:animEffect filter="fade" transition="in">
                                      <p:cBhvr>
                                        <p:cTn dur="1000"/>
                                        <p:tgtEl>
                                          <p:spTgt spid="2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1000"/>
                                        <p:tgtEl>
                                          <p:spTgt spid="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Effect filter="fade" transition="in">
                                      <p:cBhvr>
                                        <p:cTn dur="1000"/>
                                        <p:tgtEl>
                                          <p:spTgt spid="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Effect filter="fade" transition="in">
                                      <p:cBhvr>
                                        <p:cTn dur="1000"/>
                                        <p:tgtEl>
                                          <p:spTgt spid="2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animEffect filter="fade" transition="in">
                                      <p:cBhvr>
                                        <p:cTn dur="1000"/>
                                        <p:tgtEl>
                                          <p:spTgt spid="2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4" st="4"/>
                                            </p:txEl>
                                          </p:spTgt>
                                        </p:tgtEl>
                                        <p:attrNameLst>
                                          <p:attrName>style.visibility</p:attrName>
                                        </p:attrNameLst>
                                      </p:cBhvr>
                                      <p:to>
                                        <p:strVal val="visible"/>
                                      </p:to>
                                    </p:set>
                                    <p:animEffect filter="fade" transition="in">
                                      <p:cBhvr>
                                        <p:cTn dur="1000"/>
                                        <p:tgtEl>
                                          <p:spTgt spid="2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5" st="5"/>
                                            </p:txEl>
                                          </p:spTgt>
                                        </p:tgtEl>
                                        <p:attrNameLst>
                                          <p:attrName>style.visibility</p:attrName>
                                        </p:attrNameLst>
                                      </p:cBhvr>
                                      <p:to>
                                        <p:strVal val="visible"/>
                                      </p:to>
                                    </p:set>
                                    <p:animEffect filter="fade" transition="in">
                                      <p:cBhvr>
                                        <p:cTn dur="1000"/>
                                        <p:tgtEl>
                                          <p:spTgt spid="26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9"/>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6000"/>
              <a:t>Denetimsiz </a:t>
            </a:r>
            <a:endParaRPr sz="6000"/>
          </a:p>
          <a:p>
            <a:pPr indent="0" lvl="0" marL="0" rtl="0" algn="ctr">
              <a:spcBef>
                <a:spcPts val="0"/>
              </a:spcBef>
              <a:spcAft>
                <a:spcPts val="0"/>
              </a:spcAft>
              <a:buNone/>
            </a:pPr>
            <a:r>
              <a:rPr lang="tr" sz="6000"/>
              <a:t>Öğrenme</a:t>
            </a:r>
            <a:endParaRPr sz="6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Denetimsiz Öğrenme (Unsupervised Learning)</a:t>
            </a:r>
            <a:endParaRPr/>
          </a:p>
        </p:txBody>
      </p:sp>
      <p:sp>
        <p:nvSpPr>
          <p:cNvPr id="276" name="Google Shape;276;p50"/>
          <p:cNvSpPr txBox="1"/>
          <p:nvPr>
            <p:ph idx="1" type="body"/>
          </p:nvPr>
        </p:nvSpPr>
        <p:spPr>
          <a:xfrm>
            <a:off x="311700" y="1152475"/>
            <a:ext cx="30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sz="1500"/>
              <a:t>Unsupervised Learning, </a:t>
            </a:r>
            <a:r>
              <a:rPr lang="tr" sz="1500"/>
              <a:t>etiketlenmemiş veri kümelerini analiz etmek ve kümelemek için makine öğrenimi algoritmalarını kullanır.</a:t>
            </a:r>
            <a:endParaRPr sz="1500"/>
          </a:p>
          <a:p>
            <a:pPr indent="0" lvl="0" marL="0" rtl="0" algn="l">
              <a:spcBef>
                <a:spcPts val="1200"/>
              </a:spcBef>
              <a:spcAft>
                <a:spcPts val="1200"/>
              </a:spcAft>
              <a:buNone/>
            </a:pPr>
            <a:r>
              <a:rPr lang="tr" sz="1500"/>
              <a:t>Bu algoritmalar, insan müdahalesine ihtiyaç duymadan gizli kalıpları veya veri gruplamalarını keşfeder.</a:t>
            </a:r>
            <a:endParaRPr sz="1500"/>
          </a:p>
        </p:txBody>
      </p:sp>
      <p:pic>
        <p:nvPicPr>
          <p:cNvPr id="277" name="Google Shape;277;p50"/>
          <p:cNvPicPr preferRelativeResize="0"/>
          <p:nvPr/>
        </p:nvPicPr>
        <p:blipFill>
          <a:blip r:embed="rId3">
            <a:alphaModFix/>
          </a:blip>
          <a:stretch>
            <a:fillRect/>
          </a:stretch>
        </p:blipFill>
        <p:spPr>
          <a:xfrm>
            <a:off x="3456125" y="1492238"/>
            <a:ext cx="5445625" cy="215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Neden Unsupervised Learning Kullanıyoruz?</a:t>
            </a:r>
            <a:endParaRPr/>
          </a:p>
        </p:txBody>
      </p:sp>
      <p:sp>
        <p:nvSpPr>
          <p:cNvPr id="283" name="Google Shape;283;p5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Unsupervised Learning için en yaygın görevler;</a:t>
            </a:r>
            <a:endParaRPr b="1" sz="1500"/>
          </a:p>
          <a:p>
            <a:pPr indent="-323850" lvl="0" marL="457200" rtl="0" algn="l">
              <a:spcBef>
                <a:spcPts val="1200"/>
              </a:spcBef>
              <a:spcAft>
                <a:spcPts val="0"/>
              </a:spcAft>
              <a:buSzPts val="1500"/>
              <a:buChar char="●"/>
            </a:pPr>
            <a:r>
              <a:rPr lang="tr" sz="1500"/>
              <a:t>Kümeleme</a:t>
            </a:r>
            <a:endParaRPr sz="1500"/>
          </a:p>
          <a:p>
            <a:pPr indent="-323850" lvl="0" marL="457200" rtl="0" algn="l">
              <a:spcBef>
                <a:spcPts val="0"/>
              </a:spcBef>
              <a:spcAft>
                <a:spcPts val="0"/>
              </a:spcAft>
              <a:buSzPts val="1500"/>
              <a:buChar char="●"/>
            </a:pPr>
            <a:r>
              <a:rPr lang="tr" sz="1500"/>
              <a:t>Yoğunluk tahmini</a:t>
            </a:r>
            <a:endParaRPr sz="1500"/>
          </a:p>
          <a:p>
            <a:pPr indent="-323850" lvl="0" marL="457200" rtl="0" algn="l">
              <a:spcBef>
                <a:spcPts val="0"/>
              </a:spcBef>
              <a:spcAft>
                <a:spcPts val="0"/>
              </a:spcAft>
              <a:buSzPts val="1500"/>
              <a:buChar char="●"/>
            </a:pPr>
            <a:r>
              <a:rPr lang="tr" sz="1500"/>
              <a:t>Temsili öğrenme</a:t>
            </a:r>
            <a:endParaRPr sz="1500"/>
          </a:p>
          <a:p>
            <a:pPr indent="0" lvl="0" marL="0" rtl="0" algn="l">
              <a:spcBef>
                <a:spcPts val="1200"/>
              </a:spcBef>
              <a:spcAft>
                <a:spcPts val="0"/>
              </a:spcAft>
              <a:buClr>
                <a:schemeClr val="dk1"/>
              </a:buClr>
              <a:buSzPts val="1100"/>
              <a:buFont typeface="Arial"/>
              <a:buNone/>
            </a:pPr>
            <a:r>
              <a:rPr b="1" lang="tr" sz="1500"/>
              <a:t> Unsupervised Learning Algoritmaları;</a:t>
            </a:r>
            <a:endParaRPr b="1" sz="1500"/>
          </a:p>
          <a:p>
            <a:pPr indent="-323850" lvl="0" marL="457200" rtl="0" algn="l">
              <a:spcBef>
                <a:spcPts val="1200"/>
              </a:spcBef>
              <a:spcAft>
                <a:spcPts val="0"/>
              </a:spcAft>
              <a:buSzPts val="1500"/>
              <a:buChar char="●"/>
            </a:pPr>
            <a:r>
              <a:rPr lang="tr" sz="1500"/>
              <a:t>Küme sayımızın bilinmediği</a:t>
            </a:r>
            <a:endParaRPr sz="1500"/>
          </a:p>
          <a:p>
            <a:pPr indent="-323850" lvl="0" marL="457200" rtl="0" algn="l">
              <a:spcBef>
                <a:spcPts val="0"/>
              </a:spcBef>
              <a:spcAft>
                <a:spcPts val="0"/>
              </a:spcAft>
              <a:buSzPts val="1500"/>
              <a:buChar char="●"/>
            </a:pPr>
            <a:r>
              <a:rPr lang="tr" sz="1500"/>
              <a:t>Etiketli eğitim verimizin bulunmadığı</a:t>
            </a:r>
            <a:endParaRPr sz="1500"/>
          </a:p>
          <a:p>
            <a:pPr indent="0" lvl="0" marL="0" rtl="0" algn="l">
              <a:spcBef>
                <a:spcPts val="1200"/>
              </a:spcBef>
              <a:spcAft>
                <a:spcPts val="1200"/>
              </a:spcAft>
              <a:buNone/>
            </a:pPr>
            <a:r>
              <a:rPr lang="tr" sz="1500"/>
              <a:t>durumlarda kullanılabilir.</a:t>
            </a:r>
            <a:endParaRPr/>
          </a:p>
        </p:txBody>
      </p:sp>
      <p:sp>
        <p:nvSpPr>
          <p:cNvPr id="284" name="Google Shape;284;p5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Örnekleri</a:t>
            </a:r>
            <a:endParaRPr b="1" sz="1500"/>
          </a:p>
          <a:p>
            <a:pPr indent="0" lvl="0" marL="0" rtl="0" algn="l">
              <a:spcBef>
                <a:spcPts val="1200"/>
              </a:spcBef>
              <a:spcAft>
                <a:spcPts val="0"/>
              </a:spcAft>
              <a:buNone/>
            </a:pPr>
            <a:r>
              <a:rPr b="1" lang="tr" sz="1300" u="sng"/>
              <a:t>Güvenlik:</a:t>
            </a:r>
            <a:r>
              <a:rPr b="1" lang="tr" sz="1500" u="sng"/>
              <a:t> </a:t>
            </a:r>
            <a:endParaRPr b="1" sz="1500" u="sng"/>
          </a:p>
          <a:p>
            <a:pPr indent="0" lvl="0" marL="0" rtl="0" algn="l">
              <a:spcBef>
                <a:spcPts val="1200"/>
              </a:spcBef>
              <a:spcAft>
                <a:spcPts val="0"/>
              </a:spcAft>
              <a:buNone/>
            </a:pPr>
            <a:r>
              <a:rPr lang="tr" sz="1500"/>
              <a:t>Veri kümelerindeki olağandışı veri noktalarını tanımlandığı kümeleme anormalliği algılaması</a:t>
            </a:r>
            <a:endParaRPr sz="1500"/>
          </a:p>
          <a:p>
            <a:pPr indent="0" lvl="0" marL="0" rtl="0" algn="l">
              <a:spcBef>
                <a:spcPts val="1200"/>
              </a:spcBef>
              <a:spcAft>
                <a:spcPts val="0"/>
              </a:spcAft>
              <a:buNone/>
            </a:pPr>
            <a:r>
              <a:rPr b="1" lang="tr" sz="1300" u="sng"/>
              <a:t>Pazarlama:</a:t>
            </a:r>
            <a:endParaRPr b="1" sz="1300" u="sng"/>
          </a:p>
          <a:p>
            <a:pPr indent="0" lvl="0" marL="0" rtl="0" algn="l">
              <a:spcBef>
                <a:spcPts val="1200"/>
              </a:spcBef>
              <a:spcAft>
                <a:spcPts val="1200"/>
              </a:spcAft>
              <a:buNone/>
            </a:pPr>
            <a:r>
              <a:rPr lang="tr" sz="1500"/>
              <a:t>Veri noktaları arasındaki ilişkileri bulduğu ilişki madenciliği</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1000"/>
                                        <p:tgtEl>
                                          <p:spTgt spid="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animEffect filter="fade" transition="in">
                                      <p:cBhvr>
                                        <p:cTn dur="1000"/>
                                        <p:tgtEl>
                                          <p:spTgt spid="2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2" st="2"/>
                                            </p:txEl>
                                          </p:spTgt>
                                        </p:tgtEl>
                                        <p:attrNameLst>
                                          <p:attrName>style.visibility</p:attrName>
                                        </p:attrNameLst>
                                      </p:cBhvr>
                                      <p:to>
                                        <p:strVal val="visible"/>
                                      </p:to>
                                    </p:set>
                                    <p:animEffect filter="fade" transition="in">
                                      <p:cBhvr>
                                        <p:cTn dur="1000"/>
                                        <p:tgtEl>
                                          <p:spTgt spid="2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3" st="3"/>
                                            </p:txEl>
                                          </p:spTgt>
                                        </p:tgtEl>
                                        <p:attrNameLst>
                                          <p:attrName>style.visibility</p:attrName>
                                        </p:attrNameLst>
                                      </p:cBhvr>
                                      <p:to>
                                        <p:strVal val="visible"/>
                                      </p:to>
                                    </p:set>
                                    <p:animEffect filter="fade" transition="in">
                                      <p:cBhvr>
                                        <p:cTn dur="1000"/>
                                        <p:tgtEl>
                                          <p:spTgt spid="2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4" st="4"/>
                                            </p:txEl>
                                          </p:spTgt>
                                        </p:tgtEl>
                                        <p:attrNameLst>
                                          <p:attrName>style.visibility</p:attrName>
                                        </p:attrNameLst>
                                      </p:cBhvr>
                                      <p:to>
                                        <p:strVal val="visible"/>
                                      </p:to>
                                    </p:set>
                                    <p:animEffect filter="fade" transition="in">
                                      <p:cBhvr>
                                        <p:cTn dur="1000"/>
                                        <p:tgtEl>
                                          <p:spTgt spid="2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5" st="5"/>
                                            </p:txEl>
                                          </p:spTgt>
                                        </p:tgtEl>
                                        <p:attrNameLst>
                                          <p:attrName>style.visibility</p:attrName>
                                        </p:attrNameLst>
                                      </p:cBhvr>
                                      <p:to>
                                        <p:strVal val="visible"/>
                                      </p:to>
                                    </p:set>
                                    <p:animEffect filter="fade" transition="in">
                                      <p:cBhvr>
                                        <p:cTn dur="1000"/>
                                        <p:tgtEl>
                                          <p:spTgt spid="2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6" st="6"/>
                                            </p:txEl>
                                          </p:spTgt>
                                        </p:tgtEl>
                                        <p:attrNameLst>
                                          <p:attrName>style.visibility</p:attrName>
                                        </p:attrNameLst>
                                      </p:cBhvr>
                                      <p:to>
                                        <p:strVal val="visible"/>
                                      </p:to>
                                    </p:set>
                                    <p:animEffect filter="fade" transition="in">
                                      <p:cBhvr>
                                        <p:cTn dur="1000"/>
                                        <p:tgtEl>
                                          <p:spTgt spid="28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7" st="7"/>
                                            </p:txEl>
                                          </p:spTgt>
                                        </p:tgtEl>
                                        <p:attrNameLst>
                                          <p:attrName>style.visibility</p:attrName>
                                        </p:attrNameLst>
                                      </p:cBhvr>
                                      <p:to>
                                        <p:strVal val="visible"/>
                                      </p:to>
                                    </p:set>
                                    <p:animEffect filter="fade" transition="in">
                                      <p:cBhvr>
                                        <p:cTn dur="1000"/>
                                        <p:tgtEl>
                                          <p:spTgt spid="28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Effect filter="fade" transition="in">
                                      <p:cBhvr>
                                        <p:cTn dur="1000"/>
                                        <p:tgtEl>
                                          <p:spTgt spid="2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Effect filter="fade" transition="in">
                                      <p:cBhvr>
                                        <p:cTn dur="1000"/>
                                        <p:tgtEl>
                                          <p:spTgt spid="2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animEffect filter="fade" transition="in">
                                      <p:cBhvr>
                                        <p:cTn dur="1000"/>
                                        <p:tgtEl>
                                          <p:spTgt spid="2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animEffect filter="fade" transition="in">
                                      <p:cBhvr>
                                        <p:cTn dur="1000"/>
                                        <p:tgtEl>
                                          <p:spTgt spid="2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4" st="4"/>
                                            </p:txEl>
                                          </p:spTgt>
                                        </p:tgtEl>
                                        <p:attrNameLst>
                                          <p:attrName>style.visibility</p:attrName>
                                        </p:attrNameLst>
                                      </p:cBhvr>
                                      <p:to>
                                        <p:strVal val="visible"/>
                                      </p:to>
                                    </p:set>
                                    <p:animEffect filter="fade" transition="in">
                                      <p:cBhvr>
                                        <p:cTn dur="1000"/>
                                        <p:tgtEl>
                                          <p:spTgt spid="28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Unsupervised Learning Algoritmaları</a:t>
            </a:r>
            <a:endParaRPr/>
          </a:p>
        </p:txBody>
      </p:sp>
      <p:sp>
        <p:nvSpPr>
          <p:cNvPr id="290" name="Google Shape;290;p52"/>
          <p:cNvSpPr txBox="1"/>
          <p:nvPr>
            <p:ph idx="1" type="body"/>
          </p:nvPr>
        </p:nvSpPr>
        <p:spPr>
          <a:xfrm>
            <a:off x="311700" y="1152475"/>
            <a:ext cx="39999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Clustering</a:t>
            </a:r>
            <a:endParaRPr b="1" sz="1500"/>
          </a:p>
          <a:p>
            <a:pPr indent="-323850" lvl="0" marL="457200" rtl="0" algn="l">
              <a:spcBef>
                <a:spcPts val="0"/>
              </a:spcBef>
              <a:spcAft>
                <a:spcPts val="0"/>
              </a:spcAft>
              <a:buSzPts val="1500"/>
              <a:buChar char="●"/>
            </a:pPr>
            <a:r>
              <a:rPr lang="tr" sz="1500"/>
              <a:t>Centroid-based</a:t>
            </a:r>
            <a:endParaRPr sz="1500"/>
          </a:p>
          <a:p>
            <a:pPr indent="-323850" lvl="0" marL="457200" rtl="0" algn="l">
              <a:spcBef>
                <a:spcPts val="0"/>
              </a:spcBef>
              <a:spcAft>
                <a:spcPts val="0"/>
              </a:spcAft>
              <a:buSzPts val="1500"/>
              <a:buChar char="●"/>
            </a:pPr>
            <a:r>
              <a:rPr lang="tr" sz="1500"/>
              <a:t>Density-based Spatial Clustering (DBSCAN)</a:t>
            </a:r>
            <a:endParaRPr sz="1500"/>
          </a:p>
          <a:p>
            <a:pPr indent="-323850" lvl="0" marL="457200" rtl="0" algn="l">
              <a:spcBef>
                <a:spcPts val="0"/>
              </a:spcBef>
              <a:spcAft>
                <a:spcPts val="0"/>
              </a:spcAft>
              <a:buSzPts val="1500"/>
              <a:buChar char="●"/>
            </a:pPr>
            <a:r>
              <a:rPr lang="tr" sz="1500"/>
              <a:t>Hierarchical Cluster Analysis (HCA) </a:t>
            </a:r>
            <a:endParaRPr sz="1500"/>
          </a:p>
          <a:p>
            <a:pPr indent="-323850" lvl="0" marL="457200" rtl="0" algn="l">
              <a:spcBef>
                <a:spcPts val="0"/>
              </a:spcBef>
              <a:spcAft>
                <a:spcPts val="0"/>
              </a:spcAft>
              <a:buSzPts val="1500"/>
              <a:buChar char="●"/>
            </a:pPr>
            <a:r>
              <a:rPr lang="tr" sz="1500"/>
              <a:t>Affinity Propagation</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b="1" lang="tr" sz="1500"/>
              <a:t>Anomaly Detection and Novelty Detection</a:t>
            </a:r>
            <a:endParaRPr b="1" sz="1500"/>
          </a:p>
          <a:p>
            <a:pPr indent="-323850" lvl="0" marL="457200" rtl="0" algn="l">
              <a:spcBef>
                <a:spcPts val="0"/>
              </a:spcBef>
              <a:spcAft>
                <a:spcPts val="0"/>
              </a:spcAft>
              <a:buSzPts val="1500"/>
              <a:buChar char="●"/>
            </a:pPr>
            <a:r>
              <a:rPr lang="tr" sz="1500"/>
              <a:t>One-class SVM</a:t>
            </a:r>
            <a:endParaRPr sz="1500"/>
          </a:p>
          <a:p>
            <a:pPr indent="-323850" lvl="0" marL="457200" rtl="0" algn="l">
              <a:spcBef>
                <a:spcPts val="0"/>
              </a:spcBef>
              <a:spcAft>
                <a:spcPts val="0"/>
              </a:spcAft>
              <a:buSzPts val="1500"/>
              <a:buChar char="●"/>
            </a:pPr>
            <a:r>
              <a:rPr lang="tr" sz="1500"/>
              <a:t>Isolation Forest </a:t>
            </a:r>
            <a:endParaRPr/>
          </a:p>
        </p:txBody>
      </p:sp>
      <p:sp>
        <p:nvSpPr>
          <p:cNvPr id="291" name="Google Shape;291;p5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Visualization and dimensionality reduction</a:t>
            </a:r>
            <a:endParaRPr b="1" sz="1500"/>
          </a:p>
          <a:p>
            <a:pPr indent="-323850" lvl="0" marL="457200" rtl="0" algn="l">
              <a:spcBef>
                <a:spcPts val="0"/>
              </a:spcBef>
              <a:spcAft>
                <a:spcPts val="0"/>
              </a:spcAft>
              <a:buSzPts val="1500"/>
              <a:buChar char="●"/>
            </a:pPr>
            <a:r>
              <a:rPr lang="tr" sz="1500"/>
              <a:t>Principal Component Analysis (PCA) </a:t>
            </a:r>
            <a:endParaRPr sz="1500"/>
          </a:p>
          <a:p>
            <a:pPr indent="-323850" lvl="0" marL="457200" rtl="0" algn="l">
              <a:spcBef>
                <a:spcPts val="0"/>
              </a:spcBef>
              <a:spcAft>
                <a:spcPts val="0"/>
              </a:spcAft>
              <a:buSzPts val="1500"/>
              <a:buChar char="●"/>
            </a:pPr>
            <a:r>
              <a:rPr lang="tr" sz="1500"/>
              <a:t>Kernel PCA </a:t>
            </a:r>
            <a:endParaRPr sz="1500"/>
          </a:p>
          <a:p>
            <a:pPr indent="-323850" lvl="0" marL="457200" rtl="0" algn="l">
              <a:spcBef>
                <a:spcPts val="0"/>
              </a:spcBef>
              <a:spcAft>
                <a:spcPts val="0"/>
              </a:spcAft>
              <a:buSzPts val="1500"/>
              <a:buChar char="●"/>
            </a:pPr>
            <a:r>
              <a:rPr lang="tr" sz="1500"/>
              <a:t>Locally Linear Embedding (LLE)</a:t>
            </a:r>
            <a:endParaRPr sz="1500"/>
          </a:p>
          <a:p>
            <a:pPr indent="-323850" lvl="0" marL="457200" rtl="0" algn="l">
              <a:spcBef>
                <a:spcPts val="0"/>
              </a:spcBef>
              <a:spcAft>
                <a:spcPts val="0"/>
              </a:spcAft>
              <a:buSzPts val="1500"/>
              <a:buChar char="●"/>
            </a:pPr>
            <a:r>
              <a:rPr lang="tr" sz="1500"/>
              <a:t>t-Distributed Stochastic Neighbor Embedding (t-SNE)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tr" sz="1500"/>
              <a:t>Association rule learning </a:t>
            </a:r>
            <a:endParaRPr b="1" sz="1500"/>
          </a:p>
          <a:p>
            <a:pPr indent="-323850" lvl="0" marL="457200" rtl="0" algn="l">
              <a:spcBef>
                <a:spcPts val="0"/>
              </a:spcBef>
              <a:spcAft>
                <a:spcPts val="0"/>
              </a:spcAft>
              <a:buSzPts val="1500"/>
              <a:buChar char="●"/>
            </a:pPr>
            <a:r>
              <a:rPr lang="tr" sz="1500"/>
              <a:t>Apriori</a:t>
            </a:r>
            <a:endParaRPr sz="1500"/>
          </a:p>
          <a:p>
            <a:pPr indent="-323850" lvl="0" marL="457200" rtl="0" algn="l">
              <a:spcBef>
                <a:spcPts val="0"/>
              </a:spcBef>
              <a:spcAft>
                <a:spcPts val="0"/>
              </a:spcAft>
              <a:buSzPts val="1500"/>
              <a:buChar char="●"/>
            </a:pPr>
            <a:r>
              <a:rPr lang="tr" sz="1500"/>
              <a:t>Eclat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3"/>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6000"/>
              <a:t>Derin </a:t>
            </a:r>
            <a:endParaRPr sz="6000"/>
          </a:p>
          <a:p>
            <a:pPr indent="0" lvl="0" marL="0" rtl="0" algn="ctr">
              <a:spcBef>
                <a:spcPts val="0"/>
              </a:spcBef>
              <a:spcAft>
                <a:spcPts val="0"/>
              </a:spcAft>
              <a:buNone/>
            </a:pPr>
            <a:r>
              <a:rPr lang="tr" sz="6000"/>
              <a:t>Öğrenme</a:t>
            </a:r>
            <a:endParaRPr sz="6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a:t>
            </a:r>
            <a:endParaRPr/>
          </a:p>
        </p:txBody>
      </p:sp>
      <p:sp>
        <p:nvSpPr>
          <p:cNvPr id="302" name="Google Shape;302;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highlight>
                  <a:schemeClr val="lt1"/>
                </a:highlight>
              </a:rPr>
              <a:t>Derin Öğrenme, yapay sinir ağları olarak adlandırılan algoritmalarla ilgili makine öğreniminin bir alt alanıdır.</a:t>
            </a:r>
            <a:endParaRPr>
              <a:highlight>
                <a:schemeClr val="lt1"/>
              </a:highlight>
            </a:endParaRPr>
          </a:p>
          <a:p>
            <a:pPr indent="0" lvl="0" marL="0" rtl="0" algn="l">
              <a:spcBef>
                <a:spcPts val="1200"/>
              </a:spcBef>
              <a:spcAft>
                <a:spcPts val="1200"/>
              </a:spcAft>
              <a:buNone/>
            </a:pPr>
            <a:r>
              <a:rPr lang="tr">
                <a:highlight>
                  <a:schemeClr val="lt1"/>
                </a:highlight>
              </a:rPr>
              <a:t>Basitçe söylemek gerekirse derin öğrenme, daha fazla nöron, katman ve ara bağlantı ile sinir ağlarını kullanarak veriden öğrenmeye çalışır.</a:t>
            </a:r>
            <a:endParaRPr>
              <a:highlight>
                <a:schemeClr val="lt1"/>
              </a:highlight>
            </a:endParaRPr>
          </a:p>
        </p:txBody>
      </p:sp>
      <p:pic>
        <p:nvPicPr>
          <p:cNvPr id="303" name="Google Shape;303;p54"/>
          <p:cNvPicPr preferRelativeResize="0"/>
          <p:nvPr/>
        </p:nvPicPr>
        <p:blipFill rotWithShape="1">
          <a:blip r:embed="rId3">
            <a:alphaModFix/>
          </a:blip>
          <a:srcRect b="0" l="0" r="0" t="0"/>
          <a:stretch/>
        </p:blipFill>
        <p:spPr>
          <a:xfrm>
            <a:off x="4571989" y="2433137"/>
            <a:ext cx="3975760" cy="2268416"/>
          </a:xfrm>
          <a:prstGeom prst="rect">
            <a:avLst/>
          </a:prstGeom>
          <a:noFill/>
          <a:ln>
            <a:noFill/>
          </a:ln>
        </p:spPr>
      </p:pic>
      <p:pic>
        <p:nvPicPr>
          <p:cNvPr id="304" name="Google Shape;304;p54"/>
          <p:cNvPicPr preferRelativeResize="0"/>
          <p:nvPr/>
        </p:nvPicPr>
        <p:blipFill rotWithShape="1">
          <a:blip r:embed="rId4">
            <a:alphaModFix/>
          </a:blip>
          <a:srcRect b="0" l="0" r="0" t="0"/>
          <a:stretch/>
        </p:blipFill>
        <p:spPr>
          <a:xfrm>
            <a:off x="605356" y="2606801"/>
            <a:ext cx="3574116" cy="19210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10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1000"/>
                                        <p:tgtEl>
                                          <p:spTgt spid="30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Öğrenme’nin Tarihsel Gelişimi</a:t>
            </a:r>
            <a:endParaRPr/>
          </a:p>
        </p:txBody>
      </p:sp>
      <p:sp>
        <p:nvSpPr>
          <p:cNvPr id="310" name="Google Shape;310;p55"/>
          <p:cNvSpPr txBox="1"/>
          <p:nvPr>
            <p:ph idx="1" type="body"/>
          </p:nvPr>
        </p:nvSpPr>
        <p:spPr>
          <a:xfrm>
            <a:off x="311700" y="1152475"/>
            <a:ext cx="5344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highlight>
                  <a:schemeClr val="lt1"/>
                </a:highlight>
              </a:rPr>
              <a:t>1. </a:t>
            </a:r>
            <a:r>
              <a:rPr b="1" lang="tr">
                <a:highlight>
                  <a:schemeClr val="lt1"/>
                </a:highlight>
              </a:rPr>
              <a:t>Dalga - Sibernetik (1940-1960): </a:t>
            </a:r>
            <a:endParaRPr b="1">
              <a:highlight>
                <a:schemeClr val="lt1"/>
              </a:highlight>
            </a:endParaRPr>
          </a:p>
          <a:p>
            <a:pPr indent="0" lvl="0" marL="0" rtl="0" algn="l">
              <a:spcBef>
                <a:spcPts val="1200"/>
              </a:spcBef>
              <a:spcAft>
                <a:spcPts val="0"/>
              </a:spcAft>
              <a:buNone/>
            </a:pPr>
            <a:r>
              <a:rPr lang="tr">
                <a:highlight>
                  <a:schemeClr val="lt1"/>
                </a:highlight>
              </a:rPr>
              <a:t>McCulloch-Pitts’in biyolojik nöronu taklit etme girişimi olarak ağdaki nöronu geliştirilmesiyle başlayan </a:t>
            </a:r>
            <a:r>
              <a:rPr lang="tr">
                <a:highlight>
                  <a:schemeClr val="lt1"/>
                </a:highlight>
              </a:rPr>
              <a:t>Sibernetik </a:t>
            </a:r>
            <a:r>
              <a:rPr lang="tr">
                <a:highlight>
                  <a:srgbClr val="C9DAF8"/>
                </a:highlight>
              </a:rPr>
              <a:t>insan beyninin nasıl öğrendiği</a:t>
            </a:r>
            <a:r>
              <a:rPr lang="tr">
                <a:highlight>
                  <a:schemeClr val="lt1"/>
                </a:highlight>
              </a:rPr>
              <a:t> fikrine dayanan modern Derin Öğrenmenin en eski öncülüdür. </a:t>
            </a:r>
            <a:endParaRPr>
              <a:highlight>
                <a:schemeClr val="lt1"/>
              </a:highlight>
            </a:endParaRPr>
          </a:p>
          <a:p>
            <a:pPr indent="0" lvl="0" marL="0" rtl="0" algn="l">
              <a:spcBef>
                <a:spcPts val="1200"/>
              </a:spcBef>
              <a:spcAft>
                <a:spcPts val="0"/>
              </a:spcAft>
              <a:buNone/>
            </a:pPr>
            <a:r>
              <a:rPr lang="tr">
                <a:highlight>
                  <a:schemeClr val="lt1"/>
                </a:highlight>
              </a:rPr>
              <a:t>Çıktısı lineer olan bu model, çeşitli input ve her input için bir insan tarafından verilen weight değerleri alıyordu. Bu model, input ve weightlere dayalı olarak yalnızca Doğru/Yanlış çıktısı veriyordu.</a:t>
            </a:r>
            <a:endParaRPr>
              <a:highlight>
                <a:schemeClr val="lt1"/>
              </a:highlight>
            </a:endParaRPr>
          </a:p>
          <a:p>
            <a:pPr indent="0" lvl="0" marL="0" rtl="0" algn="l">
              <a:spcBef>
                <a:spcPts val="1200"/>
              </a:spcBef>
              <a:spcAft>
                <a:spcPts val="1200"/>
              </a:spcAft>
              <a:buClr>
                <a:schemeClr val="dk1"/>
              </a:buClr>
              <a:buSzPts val="1100"/>
              <a:buFont typeface="Arial"/>
              <a:buNone/>
            </a:pPr>
            <a:r>
              <a:rPr lang="tr">
                <a:highlight>
                  <a:schemeClr val="lt1"/>
                </a:highlight>
              </a:rPr>
              <a:t>1950'lerin sonlarında Amerikalı psikolog Frank Rosenblatt tarafından, </a:t>
            </a:r>
            <a:r>
              <a:rPr lang="tr">
                <a:highlight>
                  <a:srgbClr val="C9DAF8"/>
                </a:highlight>
              </a:rPr>
              <a:t>weight değerleri otomatik olarak öğrenecek</a:t>
            </a:r>
            <a:r>
              <a:rPr lang="tr">
                <a:highlight>
                  <a:schemeClr val="lt1"/>
                </a:highlight>
              </a:rPr>
              <a:t> olan Perceptron geliştirildi. </a:t>
            </a:r>
            <a:endParaRPr>
              <a:highlight>
                <a:schemeClr val="lt1"/>
              </a:highlight>
            </a:endParaRPr>
          </a:p>
        </p:txBody>
      </p:sp>
      <p:pic>
        <p:nvPicPr>
          <p:cNvPr id="311" name="Google Shape;311;p55"/>
          <p:cNvPicPr preferRelativeResize="0"/>
          <p:nvPr/>
        </p:nvPicPr>
        <p:blipFill>
          <a:blip r:embed="rId3">
            <a:alphaModFix/>
          </a:blip>
          <a:stretch>
            <a:fillRect/>
          </a:stretch>
        </p:blipFill>
        <p:spPr>
          <a:xfrm>
            <a:off x="5975550" y="1152475"/>
            <a:ext cx="2714625" cy="333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0" st="0"/>
                                            </p:txEl>
                                          </p:spTgt>
                                        </p:tgtEl>
                                        <p:attrNameLst>
                                          <p:attrName>style.visibility</p:attrName>
                                        </p:attrNameLst>
                                      </p:cBhvr>
                                      <p:to>
                                        <p:strVal val="visible"/>
                                      </p:to>
                                    </p:set>
                                    <p:animEffect filter="fade" transition="in">
                                      <p:cBhvr>
                                        <p:cTn dur="1000"/>
                                        <p:tgtEl>
                                          <p:spTgt spid="3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1" st="1"/>
                                            </p:txEl>
                                          </p:spTgt>
                                        </p:tgtEl>
                                        <p:attrNameLst>
                                          <p:attrName>style.visibility</p:attrName>
                                        </p:attrNameLst>
                                      </p:cBhvr>
                                      <p:to>
                                        <p:strVal val="visible"/>
                                      </p:to>
                                    </p:set>
                                    <p:animEffect filter="fade" transition="in">
                                      <p:cBhvr>
                                        <p:cTn dur="1000"/>
                                        <p:tgtEl>
                                          <p:spTgt spid="3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2" st="2"/>
                                            </p:txEl>
                                          </p:spTgt>
                                        </p:tgtEl>
                                        <p:attrNameLst>
                                          <p:attrName>style.visibility</p:attrName>
                                        </p:attrNameLst>
                                      </p:cBhvr>
                                      <p:to>
                                        <p:strVal val="visible"/>
                                      </p:to>
                                    </p:set>
                                    <p:animEffect filter="fade" transition="in">
                                      <p:cBhvr>
                                        <p:cTn dur="1000"/>
                                        <p:tgtEl>
                                          <p:spTgt spid="3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xEl>
                                              <p:pRg end="3" st="3"/>
                                            </p:txEl>
                                          </p:spTgt>
                                        </p:tgtEl>
                                        <p:attrNameLst>
                                          <p:attrName>style.visibility</p:attrName>
                                        </p:attrNameLst>
                                      </p:cBhvr>
                                      <p:to>
                                        <p:strVal val="visible"/>
                                      </p:to>
                                    </p:set>
                                    <p:animEffect filter="fade" transition="in">
                                      <p:cBhvr>
                                        <p:cTn dur="1000"/>
                                        <p:tgtEl>
                                          <p:spTgt spid="3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Öğrenme’nin Tarihsel Gelişimi</a:t>
            </a:r>
            <a:endParaRPr/>
          </a:p>
        </p:txBody>
      </p:sp>
      <p:sp>
        <p:nvSpPr>
          <p:cNvPr id="317" name="Google Shape;317;p56"/>
          <p:cNvSpPr txBox="1"/>
          <p:nvPr>
            <p:ph idx="1" type="body"/>
          </p:nvPr>
        </p:nvSpPr>
        <p:spPr>
          <a:xfrm>
            <a:off x="311700" y="1152475"/>
            <a:ext cx="5783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highlight>
                  <a:schemeClr val="lt1"/>
                </a:highlight>
              </a:rPr>
              <a:t>2. Dalga - Connectionism (1980-1990): </a:t>
            </a:r>
            <a:endParaRPr b="1">
              <a:highlight>
                <a:schemeClr val="lt1"/>
              </a:highlight>
            </a:endParaRPr>
          </a:p>
          <a:p>
            <a:pPr indent="0" lvl="0" marL="0" rtl="0" algn="l">
              <a:spcBef>
                <a:spcPts val="1200"/>
              </a:spcBef>
              <a:spcAft>
                <a:spcPts val="0"/>
              </a:spcAft>
              <a:buNone/>
            </a:pPr>
            <a:r>
              <a:rPr lang="tr">
                <a:highlight>
                  <a:schemeClr val="lt1"/>
                </a:highlight>
              </a:rPr>
              <a:t>Bu yaklaşım bilişsel bilimlerden ilham almıştır. </a:t>
            </a:r>
            <a:endParaRPr>
              <a:highlight>
                <a:schemeClr val="lt1"/>
              </a:highlight>
            </a:endParaRPr>
          </a:p>
          <a:p>
            <a:pPr indent="0" lvl="0" marL="0" rtl="0" algn="l">
              <a:spcBef>
                <a:spcPts val="1200"/>
              </a:spcBef>
              <a:spcAft>
                <a:spcPts val="0"/>
              </a:spcAft>
              <a:buNone/>
            </a:pPr>
            <a:r>
              <a:rPr lang="tr">
                <a:highlight>
                  <a:schemeClr val="lt1"/>
                </a:highlight>
              </a:rPr>
              <a:t>Yapay Sinir Ağı (YSA) kavramı bu zamanda tanıtıldı. YSA'ların arkasındaki ana fikir, akıllı davranış elde etmek için programlanabilen bireysel birimlerden oluşan bir ağ geliştirmekti. </a:t>
            </a:r>
            <a:endParaRPr>
              <a:highlight>
                <a:schemeClr val="lt1"/>
              </a:highlight>
            </a:endParaRPr>
          </a:p>
          <a:p>
            <a:pPr indent="0" lvl="0" marL="0" rtl="0" algn="l">
              <a:spcBef>
                <a:spcPts val="1200"/>
              </a:spcBef>
              <a:spcAft>
                <a:spcPts val="0"/>
              </a:spcAft>
              <a:buNone/>
            </a:pPr>
            <a:r>
              <a:rPr lang="tr">
                <a:highlight>
                  <a:schemeClr val="lt1"/>
                </a:highlight>
              </a:rPr>
              <a:t>Bu konseptle birlikte </a:t>
            </a:r>
            <a:r>
              <a:rPr lang="tr">
                <a:highlight>
                  <a:srgbClr val="C9DAF8"/>
                </a:highlight>
              </a:rPr>
              <a:t>gizli katmanlar</a:t>
            </a:r>
            <a:r>
              <a:rPr lang="tr">
                <a:highlight>
                  <a:schemeClr val="lt1"/>
                </a:highlight>
              </a:rPr>
              <a:t> kavramı ilk kez tanıtıldı.</a:t>
            </a:r>
            <a:endParaRPr>
              <a:highlight>
                <a:schemeClr val="lt1"/>
              </a:highlight>
            </a:endParaRPr>
          </a:p>
          <a:p>
            <a:pPr indent="0" lvl="0" marL="0" rtl="0" algn="l">
              <a:spcBef>
                <a:spcPts val="1200"/>
              </a:spcBef>
              <a:spcAft>
                <a:spcPts val="1200"/>
              </a:spcAft>
              <a:buNone/>
            </a:pPr>
            <a:r>
              <a:rPr lang="tr">
                <a:highlight>
                  <a:schemeClr val="lt1"/>
                </a:highlight>
              </a:rPr>
              <a:t>Ancak 1990'ların ortalarında, yapay zekaya dayalı girişimler gerçekçi olmayan iddialarda bulunmaya başladı ve bu yüzden yatırımcılar geri çekildi. Bu nedenle 2000'li yılların başına kadar uygulamalar çok azdı.</a:t>
            </a:r>
            <a:endParaRPr>
              <a:highlight>
                <a:schemeClr val="lt1"/>
              </a:highlight>
            </a:endParaRPr>
          </a:p>
        </p:txBody>
      </p:sp>
      <p:pic>
        <p:nvPicPr>
          <p:cNvPr id="318" name="Google Shape;318;p56"/>
          <p:cNvPicPr preferRelativeResize="0"/>
          <p:nvPr/>
        </p:nvPicPr>
        <p:blipFill>
          <a:blip r:embed="rId3">
            <a:alphaModFix/>
          </a:blip>
          <a:stretch>
            <a:fillRect/>
          </a:stretch>
        </p:blipFill>
        <p:spPr>
          <a:xfrm>
            <a:off x="5904300" y="1542650"/>
            <a:ext cx="3087299" cy="2058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10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1000"/>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animEffect filter="fade" transition="in">
                                      <p:cBhvr>
                                        <p:cTn dur="1000"/>
                                        <p:tgtEl>
                                          <p:spTgt spid="3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animEffect filter="fade" transition="in">
                                      <p:cBhvr>
                                        <p:cTn dur="1000"/>
                                        <p:tgtEl>
                                          <p:spTgt spid="3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animEffect filter="fade" transition="in">
                                      <p:cBhvr>
                                        <p:cTn dur="1000"/>
                                        <p:tgtEl>
                                          <p:spTgt spid="31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0"/>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Fethi Tekyaygil</a:t>
            </a:r>
            <a:endParaRPr/>
          </a:p>
        </p:txBody>
      </p:sp>
      <p:sp>
        <p:nvSpPr>
          <p:cNvPr id="134" name="Google Shape;134;p30"/>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TekyaygilFethi</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fethi-tekyaygil</a:t>
            </a:r>
            <a:endParaRPr/>
          </a:p>
          <a:p>
            <a:pPr indent="0" lvl="0" marL="0" rtl="0" algn="ctr">
              <a:lnSpc>
                <a:spcPct val="90000"/>
              </a:lnSpc>
              <a:spcBef>
                <a:spcPts val="800"/>
              </a:spcBef>
              <a:spcAft>
                <a:spcPts val="0"/>
              </a:spcAft>
              <a:buClr>
                <a:schemeClr val="dk1"/>
              </a:buClr>
              <a:buSzPts val="1400"/>
              <a:buNone/>
            </a:pPr>
            <a:r>
              <a:rPr b="1" lang="tr" sz="1400"/>
              <a:t>Twitter</a:t>
            </a:r>
            <a:r>
              <a:rPr b="1" lang="tr" sz="1400"/>
              <a:t>: </a:t>
            </a:r>
            <a:r>
              <a:rPr lang="tr" sz="1400"/>
              <a:t>fethidev</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Öğrenme’nin Tarihsel Gelişimi</a:t>
            </a:r>
            <a:endParaRPr/>
          </a:p>
        </p:txBody>
      </p:sp>
      <p:sp>
        <p:nvSpPr>
          <p:cNvPr id="324" name="Google Shape;324;p57"/>
          <p:cNvSpPr txBox="1"/>
          <p:nvPr>
            <p:ph idx="1" type="body"/>
          </p:nvPr>
        </p:nvSpPr>
        <p:spPr>
          <a:xfrm>
            <a:off x="311700" y="1152475"/>
            <a:ext cx="525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highlight>
                  <a:schemeClr val="lt1"/>
                </a:highlight>
              </a:rPr>
              <a:t>3. Derin Öğrenme (2006-)</a:t>
            </a:r>
            <a:r>
              <a:rPr b="1" lang="tr">
                <a:highlight>
                  <a:schemeClr val="lt1"/>
                </a:highlight>
              </a:rPr>
              <a:t>: </a:t>
            </a:r>
            <a:endParaRPr>
              <a:highlight>
                <a:schemeClr val="lt1"/>
              </a:highlight>
            </a:endParaRPr>
          </a:p>
          <a:p>
            <a:pPr indent="0" lvl="0" marL="0" rtl="0" algn="l">
              <a:spcBef>
                <a:spcPts val="1200"/>
              </a:spcBef>
              <a:spcAft>
                <a:spcPts val="0"/>
              </a:spcAft>
              <a:buNone/>
            </a:pPr>
            <a:r>
              <a:rPr lang="tr">
                <a:highlight>
                  <a:schemeClr val="lt1"/>
                </a:highlight>
              </a:rPr>
              <a:t>2006 yılında Geoffrey Hinton, Deep Belief Network’ünü eğittiler.</a:t>
            </a:r>
            <a:endParaRPr>
              <a:highlight>
                <a:schemeClr val="lt1"/>
              </a:highlight>
            </a:endParaRPr>
          </a:p>
          <a:p>
            <a:pPr indent="0" lvl="0" marL="0" rtl="0" algn="l">
              <a:spcBef>
                <a:spcPts val="1200"/>
              </a:spcBef>
              <a:spcAft>
                <a:spcPts val="1200"/>
              </a:spcAft>
              <a:buNone/>
            </a:pPr>
            <a:r>
              <a:rPr lang="tr">
                <a:highlight>
                  <a:schemeClr val="lt1"/>
                </a:highlight>
              </a:rPr>
              <a:t>Geoffrey Hinton tarafından sağlanan gelişmeler, diğer araştırmacılar tarafından farklı Derin Ağ türlerini eğitmek için kullanıldı. Bu, dünya çapındaki araştırmacıların daha kompleks sinir ağlarını eğitmelerini sağladı ve Derin Öğrenme teriminin popülerleşmesine yol açtı.</a:t>
            </a:r>
            <a:endParaRPr>
              <a:highlight>
                <a:schemeClr val="lt1"/>
              </a:highlight>
            </a:endParaRPr>
          </a:p>
        </p:txBody>
      </p:sp>
      <p:pic>
        <p:nvPicPr>
          <p:cNvPr id="325" name="Google Shape;325;p57"/>
          <p:cNvPicPr preferRelativeResize="0"/>
          <p:nvPr/>
        </p:nvPicPr>
        <p:blipFill>
          <a:blip r:embed="rId3">
            <a:alphaModFix/>
          </a:blip>
          <a:stretch>
            <a:fillRect/>
          </a:stretch>
        </p:blipFill>
        <p:spPr>
          <a:xfrm>
            <a:off x="5563800" y="1455312"/>
            <a:ext cx="3427750" cy="2810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animEffect filter="fade" transition="in">
                                      <p:cBhvr>
                                        <p:cTn dur="1000"/>
                                        <p:tgtEl>
                                          <p:spTgt spid="3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animEffect filter="fade" transition="in">
                                      <p:cBhvr>
                                        <p:cTn dur="1000"/>
                                        <p:tgtEl>
                                          <p:spTgt spid="3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2" st="2"/>
                                            </p:txEl>
                                          </p:spTgt>
                                        </p:tgtEl>
                                        <p:attrNameLst>
                                          <p:attrName>style.visibility</p:attrName>
                                        </p:attrNameLst>
                                      </p:cBhvr>
                                      <p:to>
                                        <p:strVal val="visible"/>
                                      </p:to>
                                    </p:set>
                                    <p:animEffect filter="fade" transition="in">
                                      <p:cBhvr>
                                        <p:cTn dur="1000"/>
                                        <p:tgtEl>
                                          <p:spTgt spid="32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Sinir Ağları</a:t>
            </a:r>
            <a:endParaRPr/>
          </a:p>
        </p:txBody>
      </p:sp>
      <p:sp>
        <p:nvSpPr>
          <p:cNvPr id="331" name="Google Shape;331;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Sinir ağları, birbirine bağlı nöronlara sahip bilgi işlem sistemleridir. Belli algoritmaları kullanarak, ham verilerdeki gizli kalıpları ve korelasyonları tanıyabilir, kümeleyebilir ve sınıflandırabilir ve - zaman içinde - sürekli olarak öğrenip geliştirebilirler.</a:t>
            </a:r>
            <a:endParaRPr/>
          </a:p>
        </p:txBody>
      </p:sp>
      <p:pic>
        <p:nvPicPr>
          <p:cNvPr id="332" name="Google Shape;332;p58"/>
          <p:cNvPicPr preferRelativeResize="0"/>
          <p:nvPr/>
        </p:nvPicPr>
        <p:blipFill>
          <a:blip r:embed="rId3">
            <a:alphaModFix/>
          </a:blip>
          <a:stretch>
            <a:fillRect/>
          </a:stretch>
        </p:blipFill>
        <p:spPr>
          <a:xfrm>
            <a:off x="400400" y="2205078"/>
            <a:ext cx="4323000" cy="2532750"/>
          </a:xfrm>
          <a:prstGeom prst="rect">
            <a:avLst/>
          </a:prstGeom>
          <a:noFill/>
          <a:ln>
            <a:noFill/>
          </a:ln>
        </p:spPr>
      </p:pic>
      <p:pic>
        <p:nvPicPr>
          <p:cNvPr id="333" name="Google Shape;333;p58"/>
          <p:cNvPicPr preferRelativeResize="0"/>
          <p:nvPr/>
        </p:nvPicPr>
        <p:blipFill>
          <a:blip r:embed="rId4">
            <a:alphaModFix/>
          </a:blip>
          <a:stretch>
            <a:fillRect/>
          </a:stretch>
        </p:blipFill>
        <p:spPr>
          <a:xfrm>
            <a:off x="4928867" y="2409625"/>
            <a:ext cx="3775334" cy="2123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Effect filter="fade" transition="in">
                                      <p:cBhvr>
                                        <p:cTn dur="1000"/>
                                        <p:tgtEl>
                                          <p:spTgt spid="33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Sinir Ağları Nasıl Çalışır</a:t>
            </a:r>
            <a:endParaRPr/>
          </a:p>
        </p:txBody>
      </p:sp>
      <p:sp>
        <p:nvSpPr>
          <p:cNvPr id="339" name="Google Shape;339;p59"/>
          <p:cNvSpPr txBox="1"/>
          <p:nvPr>
            <p:ph idx="1" type="body"/>
          </p:nvPr>
        </p:nvSpPr>
        <p:spPr>
          <a:xfrm>
            <a:off x="311700" y="1152475"/>
            <a:ext cx="5296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Her nörondaki</a:t>
            </a:r>
            <a:r>
              <a:rPr lang="tr"/>
              <a:t> çıktı ağdaki bir sonraki katmana veri iletir. Bu, bir düğümün çıktısının bir sonraki düğümün girdisi olmasına neden olur. </a:t>
            </a:r>
            <a:r>
              <a:rPr lang="tr"/>
              <a:t>Verileri bir katmandan sonraki katmana geçirme işlemine feed-forward işlemi denir.</a:t>
            </a:r>
            <a:endParaRPr/>
          </a:p>
          <a:p>
            <a:pPr indent="0" lvl="0" marL="0" rtl="0" algn="l">
              <a:spcBef>
                <a:spcPts val="1200"/>
              </a:spcBef>
              <a:spcAft>
                <a:spcPts val="1200"/>
              </a:spcAft>
              <a:buNone/>
            </a:pPr>
            <a:r>
              <a:rPr lang="tr"/>
              <a:t>Bir sinir ağında, çıktıdaki hata baz alınarak nöronların ağırlıklarını güncelleriz. Bu süreç back propagation olarak bilinir. Aktivasyon fonksiyonları, ağırlıkları ve sapmaları güncellemek için hata ile birlikte gradyanlar sağlandığı için geri yayılımı mümkün kılar.</a:t>
            </a:r>
            <a:endParaRPr/>
          </a:p>
        </p:txBody>
      </p:sp>
      <p:pic>
        <p:nvPicPr>
          <p:cNvPr id="340" name="Google Shape;340;p59"/>
          <p:cNvPicPr preferRelativeResize="0"/>
          <p:nvPr/>
        </p:nvPicPr>
        <p:blipFill>
          <a:blip r:embed="rId3">
            <a:alphaModFix/>
          </a:blip>
          <a:stretch>
            <a:fillRect/>
          </a:stretch>
        </p:blipFill>
        <p:spPr>
          <a:xfrm>
            <a:off x="5698150" y="1361588"/>
            <a:ext cx="3227101" cy="2420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Effect filter="fade" transition="in">
                                      <p:cBhvr>
                                        <p:cTn dur="1000"/>
                                        <p:tgtEl>
                                          <p:spTgt spid="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animEffect filter="fade" transition="in">
                                      <p:cBhvr>
                                        <p:cTn dur="1000"/>
                                        <p:tgtEl>
                                          <p:spTgt spid="33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0"/>
          <p:cNvSpPr txBox="1"/>
          <p:nvPr>
            <p:ph type="ctrTitle"/>
          </p:nvPr>
        </p:nvSpPr>
        <p:spPr>
          <a:xfrm>
            <a:off x="311708" y="18502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4800"/>
              <a:t>Derin Öğrenme’nin </a:t>
            </a:r>
            <a:endParaRPr sz="4800"/>
          </a:p>
          <a:p>
            <a:pPr indent="0" lvl="0" marL="0" rtl="0" algn="ctr">
              <a:spcBef>
                <a:spcPts val="0"/>
              </a:spcBef>
              <a:spcAft>
                <a:spcPts val="0"/>
              </a:spcAft>
              <a:buNone/>
            </a:pPr>
            <a:r>
              <a:rPr lang="tr" sz="4800"/>
              <a:t>Günlük Hayattaki </a:t>
            </a:r>
            <a:endParaRPr sz="4800"/>
          </a:p>
          <a:p>
            <a:pPr indent="0" lvl="0" marL="0" rtl="0" algn="ctr">
              <a:spcBef>
                <a:spcPts val="0"/>
              </a:spcBef>
              <a:spcAft>
                <a:spcPts val="0"/>
              </a:spcAft>
              <a:buNone/>
            </a:pPr>
            <a:r>
              <a:rPr lang="tr" sz="4800"/>
              <a:t>Kullanım Alanları</a:t>
            </a:r>
            <a:endParaRPr sz="4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Genetik Bozukluk Tespiti</a:t>
            </a:r>
            <a:endParaRPr/>
          </a:p>
        </p:txBody>
      </p:sp>
      <p:sp>
        <p:nvSpPr>
          <p:cNvPr id="351" name="Google Shape;351;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İnsanların yüz şeklinden ırk, millet, genetik bozukluk tespitinin gerçekleştirilmesi</a:t>
            </a:r>
            <a:endParaRPr/>
          </a:p>
        </p:txBody>
      </p:sp>
      <p:pic>
        <p:nvPicPr>
          <p:cNvPr id="352" name="Google Shape;352;p61"/>
          <p:cNvPicPr preferRelativeResize="0"/>
          <p:nvPr/>
        </p:nvPicPr>
        <p:blipFill rotWithShape="1">
          <a:blip r:embed="rId3">
            <a:alphaModFix/>
          </a:blip>
          <a:srcRect b="7264" l="4693" r="5555" t="25286"/>
          <a:stretch/>
        </p:blipFill>
        <p:spPr>
          <a:xfrm>
            <a:off x="1183200" y="1726275"/>
            <a:ext cx="6777600" cy="2980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Resim Sınıflandırma</a:t>
            </a:r>
            <a:endParaRPr/>
          </a:p>
        </p:txBody>
      </p:sp>
      <p:sp>
        <p:nvSpPr>
          <p:cNvPr id="358" name="Google Shape;358;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Bir resmin içeriğine göre kategorize edilmesi</a:t>
            </a:r>
            <a:endParaRPr/>
          </a:p>
        </p:txBody>
      </p:sp>
      <p:pic>
        <p:nvPicPr>
          <p:cNvPr id="359" name="Google Shape;359;p62"/>
          <p:cNvPicPr preferRelativeResize="0"/>
          <p:nvPr/>
        </p:nvPicPr>
        <p:blipFill>
          <a:blip r:embed="rId3">
            <a:alphaModFix/>
          </a:blip>
          <a:stretch>
            <a:fillRect/>
          </a:stretch>
        </p:blipFill>
        <p:spPr>
          <a:xfrm>
            <a:off x="1673935" y="1595600"/>
            <a:ext cx="5796125" cy="32603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Artistik Stil Transferi</a:t>
            </a:r>
            <a:endParaRPr/>
          </a:p>
        </p:txBody>
      </p:sp>
      <p:sp>
        <p:nvSpPr>
          <p:cNvPr id="365" name="Google Shape;365;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Artistik Stil Transferleri yardımıyla resimlerinizin görüntüsünün stil görüntüleri biçiminde yeniden oluşturulması</a:t>
            </a:r>
            <a:endParaRPr/>
          </a:p>
        </p:txBody>
      </p:sp>
      <p:pic>
        <p:nvPicPr>
          <p:cNvPr id="366" name="Google Shape;366;p63"/>
          <p:cNvPicPr preferRelativeResize="0"/>
          <p:nvPr/>
        </p:nvPicPr>
        <p:blipFill rotWithShape="1">
          <a:blip r:embed="rId3">
            <a:alphaModFix/>
          </a:blip>
          <a:srcRect b="0" l="0" r="0" t="24064"/>
          <a:stretch/>
        </p:blipFill>
        <p:spPr>
          <a:xfrm>
            <a:off x="1310588" y="1783200"/>
            <a:ext cx="6522824" cy="3021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Otonom Araçlar - Tesla</a:t>
            </a:r>
            <a:endParaRPr/>
          </a:p>
        </p:txBody>
      </p:sp>
      <p:sp>
        <p:nvSpPr>
          <p:cNvPr id="372" name="Google Shape;372;p64"/>
          <p:cNvSpPr txBox="1"/>
          <p:nvPr>
            <p:ph idx="1" type="body"/>
          </p:nvPr>
        </p:nvSpPr>
        <p:spPr>
          <a:xfrm>
            <a:off x="311700" y="1152475"/>
            <a:ext cx="444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Otonom araçların çevresindekileri algılayıp karar verme mekanizmasının algılananlara göre şekillenmesi</a:t>
            </a:r>
            <a:endParaRPr/>
          </a:p>
          <a:p>
            <a:pPr indent="-317500" lvl="0" marL="457200" rtl="0" algn="l">
              <a:spcBef>
                <a:spcPts val="1200"/>
              </a:spcBef>
              <a:spcAft>
                <a:spcPts val="0"/>
              </a:spcAft>
              <a:buSzPts val="1400"/>
              <a:buChar char="●"/>
            </a:pPr>
            <a:r>
              <a:rPr lang="tr"/>
              <a:t>Tesla'nın rekabet avantajı, tüm verilerini şu anda yollarda olan yüz binlerce Tesla aracından toplu kaynak olarak elde etmeleridir. </a:t>
            </a:r>
            <a:endParaRPr/>
          </a:p>
          <a:p>
            <a:pPr indent="-317500" lvl="0" marL="457200" rtl="0" algn="l">
              <a:spcBef>
                <a:spcPts val="1000"/>
              </a:spcBef>
              <a:spcAft>
                <a:spcPts val="0"/>
              </a:spcAft>
              <a:buSzPts val="1400"/>
              <a:buChar char="●"/>
            </a:pPr>
            <a:r>
              <a:rPr lang="tr"/>
              <a:t>Tesla'nın bu yaklaşımına "taklit öğrenme" denir. Algoritmaları, dünyadaki milyonlarca gerçek sürücünün kararlarından, tepkilerinden ve hareketlerinden öğrenir.</a:t>
            </a:r>
            <a:endParaRPr/>
          </a:p>
          <a:p>
            <a:pPr indent="0" lvl="0" marL="0" rtl="0" algn="l">
              <a:spcBef>
                <a:spcPts val="1000"/>
              </a:spcBef>
              <a:spcAft>
                <a:spcPts val="1200"/>
              </a:spcAft>
              <a:buNone/>
            </a:pPr>
            <a:r>
              <a:t/>
            </a:r>
            <a:endParaRPr/>
          </a:p>
        </p:txBody>
      </p:sp>
      <p:pic>
        <p:nvPicPr>
          <p:cNvPr id="373" name="Google Shape;373;p64"/>
          <p:cNvPicPr preferRelativeResize="0"/>
          <p:nvPr/>
        </p:nvPicPr>
        <p:blipFill>
          <a:blip r:embed="rId3">
            <a:alphaModFix/>
          </a:blip>
          <a:stretch>
            <a:fillRect/>
          </a:stretch>
        </p:blipFill>
        <p:spPr>
          <a:xfrm>
            <a:off x="4856925" y="1593000"/>
            <a:ext cx="3967175" cy="2230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DeepFake</a:t>
            </a:r>
            <a:endParaRPr/>
          </a:p>
        </p:txBody>
      </p:sp>
      <p:sp>
        <p:nvSpPr>
          <p:cNvPr id="379" name="Google Shape;379;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Deepfake ile mevcut bir görüntü veya videoda yer alan bir kişinin, yapay sinir ağları kullanarak bir başka kişinin görüntüsü ile değiştirilmesi</a:t>
            </a:r>
            <a:endParaRPr/>
          </a:p>
        </p:txBody>
      </p:sp>
      <p:pic>
        <p:nvPicPr>
          <p:cNvPr id="380" name="Google Shape;380;p65"/>
          <p:cNvPicPr preferRelativeResize="0"/>
          <p:nvPr/>
        </p:nvPicPr>
        <p:blipFill rotWithShape="1">
          <a:blip r:embed="rId3">
            <a:alphaModFix/>
          </a:blip>
          <a:srcRect b="12247" l="4079" r="2983" t="12103"/>
          <a:stretch/>
        </p:blipFill>
        <p:spPr>
          <a:xfrm>
            <a:off x="176975" y="2571750"/>
            <a:ext cx="4037376" cy="2276876"/>
          </a:xfrm>
          <a:prstGeom prst="rect">
            <a:avLst/>
          </a:prstGeom>
          <a:noFill/>
          <a:ln>
            <a:noFill/>
          </a:ln>
        </p:spPr>
      </p:pic>
      <p:pic>
        <p:nvPicPr>
          <p:cNvPr id="381" name="Google Shape;381;p65"/>
          <p:cNvPicPr preferRelativeResize="0"/>
          <p:nvPr/>
        </p:nvPicPr>
        <p:blipFill rotWithShape="1">
          <a:blip r:embed="rId4">
            <a:alphaModFix/>
          </a:blip>
          <a:srcRect b="13647" l="0" r="0" t="12382"/>
          <a:stretch/>
        </p:blipFill>
        <p:spPr>
          <a:xfrm>
            <a:off x="4332950" y="2571750"/>
            <a:ext cx="4593526" cy="2276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6"/>
          <p:cNvSpPr txBox="1"/>
          <p:nvPr>
            <p:ph type="title"/>
          </p:nvPr>
        </p:nvSpPr>
        <p:spPr>
          <a:xfrm>
            <a:off x="311700" y="445025"/>
            <a:ext cx="8520600" cy="8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İlaç Üretimi için Uyumlu Molekül ve Protein Keşf</a:t>
            </a:r>
            <a:r>
              <a:rPr lang="tr"/>
              <a:t>i</a:t>
            </a:r>
            <a:endParaRPr/>
          </a:p>
        </p:txBody>
      </p:sp>
      <p:sp>
        <p:nvSpPr>
          <p:cNvPr id="387" name="Google Shape;387;p66"/>
          <p:cNvSpPr txBox="1"/>
          <p:nvPr>
            <p:ph idx="1" type="body"/>
          </p:nvPr>
        </p:nvSpPr>
        <p:spPr>
          <a:xfrm>
            <a:off x="311700" y="1380000"/>
            <a:ext cx="4123200" cy="318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Hastalık tedavilerinde kullanılmak üzere üretilecek ilaçların etki ve kalitesinin yanı sıra sağlığa etkisini kontrol edebilmek adına birbirileriyle uyumlu ve bir araya gelebilecek protein ve moleküllerin keşfedilmesi</a:t>
            </a:r>
            <a:endParaRPr/>
          </a:p>
        </p:txBody>
      </p:sp>
      <p:pic>
        <p:nvPicPr>
          <p:cNvPr id="388" name="Google Shape;388;p66"/>
          <p:cNvPicPr preferRelativeResize="0"/>
          <p:nvPr/>
        </p:nvPicPr>
        <p:blipFill>
          <a:blip r:embed="rId3">
            <a:alphaModFix/>
          </a:blip>
          <a:stretch>
            <a:fillRect/>
          </a:stretch>
        </p:blipFill>
        <p:spPr>
          <a:xfrm>
            <a:off x="4709200" y="1718862"/>
            <a:ext cx="4123100" cy="251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Zeka Nedir?</a:t>
            </a:r>
            <a:endParaRPr/>
          </a:p>
        </p:txBody>
      </p:sp>
      <p:pic>
        <p:nvPicPr>
          <p:cNvPr id="140" name="Google Shape;140;p31"/>
          <p:cNvPicPr preferRelativeResize="0"/>
          <p:nvPr/>
        </p:nvPicPr>
        <p:blipFill rotWithShape="1">
          <a:blip r:embed="rId3">
            <a:alphaModFix/>
          </a:blip>
          <a:srcRect b="12111" l="0" r="0" t="13216"/>
          <a:stretch/>
        </p:blipFill>
        <p:spPr>
          <a:xfrm>
            <a:off x="398750" y="1634175"/>
            <a:ext cx="4119862" cy="2314575"/>
          </a:xfrm>
          <a:prstGeom prst="rect">
            <a:avLst/>
          </a:prstGeom>
          <a:noFill/>
          <a:ln>
            <a:noFill/>
          </a:ln>
        </p:spPr>
      </p:pic>
      <p:pic>
        <p:nvPicPr>
          <p:cNvPr id="141" name="Google Shape;141;p31"/>
          <p:cNvPicPr preferRelativeResize="0"/>
          <p:nvPr/>
        </p:nvPicPr>
        <p:blipFill rotWithShape="1">
          <a:blip r:embed="rId4">
            <a:alphaModFix/>
          </a:blip>
          <a:srcRect b="0" l="0" r="0" t="0"/>
          <a:stretch/>
        </p:blipFill>
        <p:spPr>
          <a:xfrm>
            <a:off x="4862350" y="1634175"/>
            <a:ext cx="3703350" cy="231457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Fotoğraf Etiketlemesi İçin Yüz Tanıma - Facebook</a:t>
            </a:r>
            <a:endParaRPr/>
          </a:p>
        </p:txBody>
      </p:sp>
      <p:sp>
        <p:nvSpPr>
          <p:cNvPr id="394" name="Google Shape;394;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Fotoğraflarınızda yer alan kişileri tanımlayarak etiketleme önerisinin çıkarılması</a:t>
            </a:r>
            <a:endParaRPr/>
          </a:p>
        </p:txBody>
      </p:sp>
      <p:pic>
        <p:nvPicPr>
          <p:cNvPr id="395" name="Google Shape;395;p67"/>
          <p:cNvPicPr preferRelativeResize="0"/>
          <p:nvPr/>
        </p:nvPicPr>
        <p:blipFill rotWithShape="1">
          <a:blip r:embed="rId3">
            <a:alphaModFix/>
          </a:blip>
          <a:srcRect b="9459" l="7832" r="30881" t="1469"/>
          <a:stretch/>
        </p:blipFill>
        <p:spPr>
          <a:xfrm>
            <a:off x="2724763" y="1559650"/>
            <a:ext cx="3694475" cy="3221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Sesli Asistan - Siri (Apple)</a:t>
            </a:r>
            <a:endParaRPr/>
          </a:p>
        </p:txBody>
      </p:sp>
      <p:sp>
        <p:nvSpPr>
          <p:cNvPr id="401" name="Google Shape;401;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K</a:t>
            </a:r>
            <a:r>
              <a:rPr lang="tr"/>
              <a:t>ullanıcıyla sesli olarak iletişim kurulması ve sözlü komutlara yanıt verilmesi</a:t>
            </a:r>
            <a:endParaRPr/>
          </a:p>
        </p:txBody>
      </p:sp>
      <p:pic>
        <p:nvPicPr>
          <p:cNvPr id="402" name="Google Shape;402;p68"/>
          <p:cNvPicPr preferRelativeResize="0"/>
          <p:nvPr/>
        </p:nvPicPr>
        <p:blipFill rotWithShape="1">
          <a:blip r:embed="rId3">
            <a:alphaModFix/>
          </a:blip>
          <a:srcRect b="0" l="0" r="0" t="0"/>
          <a:stretch/>
        </p:blipFill>
        <p:spPr>
          <a:xfrm>
            <a:off x="1163012" y="1632875"/>
            <a:ext cx="6817975" cy="3165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9"/>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6000"/>
              <a:t>Derin Öğrenme Neden Popüler Oldu?</a:t>
            </a:r>
            <a:endParaRPr sz="6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 Neden Popüler Oldu?</a:t>
            </a:r>
            <a:endParaRPr/>
          </a:p>
        </p:txBody>
      </p:sp>
      <p:sp>
        <p:nvSpPr>
          <p:cNvPr id="413" name="Google Shape;413;p7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a:t>Veri Bağımlılığı: </a:t>
            </a:r>
            <a:r>
              <a:rPr lang="tr"/>
              <a:t>Derin öğrenme ile geleneksel makine öğrenmesi arasındaki en önemli fark, veri ölçeği arttıkça değişen performanslarıdır. </a:t>
            </a:r>
            <a:br>
              <a:rPr lang="tr"/>
            </a:br>
            <a:br>
              <a:rPr lang="tr"/>
            </a:br>
            <a:r>
              <a:rPr lang="tr"/>
              <a:t>Veriler küçük olduğunda, derin öğrenme algoritmaları o kadar iyi performans göstermez. Bunun nedeni, derin öğrenme algoritmalarının onu mükemmel bir şekilde anlamak için büyük miktarda veriye ihtiyaç duymasıdır. </a:t>
            </a:r>
            <a:br>
              <a:rPr lang="tr"/>
            </a:br>
            <a:br>
              <a:rPr lang="tr"/>
            </a:br>
            <a:r>
              <a:rPr lang="tr"/>
              <a:t>Öte yandan geleneksel makine öğrenmesinde fazla veri overfit’e yol açabilmektedir. (Noisy data)</a:t>
            </a:r>
            <a:endParaRPr/>
          </a:p>
        </p:txBody>
      </p:sp>
      <p:pic>
        <p:nvPicPr>
          <p:cNvPr id="414" name="Google Shape;414;p70"/>
          <p:cNvPicPr preferRelativeResize="0"/>
          <p:nvPr>
            <p:ph idx="1" type="body"/>
          </p:nvPr>
        </p:nvPicPr>
        <p:blipFill rotWithShape="1">
          <a:blip r:embed="rId3">
            <a:alphaModFix/>
          </a:blip>
          <a:srcRect b="0" l="0" r="0" t="0"/>
          <a:stretch/>
        </p:blipFill>
        <p:spPr>
          <a:xfrm>
            <a:off x="5022673" y="1228974"/>
            <a:ext cx="3809700" cy="262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0" st="0"/>
                                            </p:txEl>
                                          </p:spTgt>
                                        </p:tgtEl>
                                        <p:attrNameLst>
                                          <p:attrName>style.visibility</p:attrName>
                                        </p:attrNameLst>
                                      </p:cBhvr>
                                      <p:to>
                                        <p:strVal val="visible"/>
                                      </p:to>
                                    </p:set>
                                    <p:animEffect filter="fade" transition="in">
                                      <p:cBhvr>
                                        <p:cTn dur="1000"/>
                                        <p:tgtEl>
                                          <p:spTgt spid="41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 Neden Popüler Oldu?</a:t>
            </a:r>
            <a:endParaRPr/>
          </a:p>
        </p:txBody>
      </p:sp>
      <p:sp>
        <p:nvSpPr>
          <p:cNvPr id="420" name="Google Shape;420;p71"/>
          <p:cNvSpPr txBox="1"/>
          <p:nvPr>
            <p:ph idx="1" type="body"/>
          </p:nvPr>
        </p:nvSpPr>
        <p:spPr>
          <a:xfrm>
            <a:off x="311700" y="1152475"/>
            <a:ext cx="8227500" cy="35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Feature Engineering</a:t>
            </a:r>
            <a:r>
              <a:rPr b="1" lang="tr"/>
              <a:t>: </a:t>
            </a:r>
            <a:r>
              <a:rPr lang="tr"/>
              <a:t>Makine Öğrenmesi’nde, featureların çoğunun bir uzman tarafından tanımlanması ve ardından etki alanına ve veri türüne göre elle kodlanması gerekir. (Örneğin bir tümörün değerlerini bir doktorun etiketlemesi daha muhtemeldir)</a:t>
            </a:r>
            <a:endParaRPr/>
          </a:p>
          <a:p>
            <a:pPr indent="0" lvl="0" marL="0" rtl="0" algn="l">
              <a:spcBef>
                <a:spcPts val="1200"/>
              </a:spcBef>
              <a:spcAft>
                <a:spcPts val="1200"/>
              </a:spcAft>
              <a:buNone/>
            </a:pPr>
            <a:r>
              <a:rPr lang="tr"/>
              <a:t>Derin öğrenme algoritmaları, verilerden üst düzey özellikleri öğrenmeye çalışacağından her sorun için yeni feature engineering görevini azaltır.</a:t>
            </a:r>
            <a:endParaRPr/>
          </a:p>
        </p:txBody>
      </p:sp>
      <p:pic>
        <p:nvPicPr>
          <p:cNvPr id="421" name="Google Shape;421;p71"/>
          <p:cNvPicPr preferRelativeResize="0"/>
          <p:nvPr/>
        </p:nvPicPr>
        <p:blipFill rotWithShape="1">
          <a:blip r:embed="rId3">
            <a:alphaModFix/>
          </a:blip>
          <a:srcRect b="0" l="0" r="0" t="20306"/>
          <a:stretch/>
        </p:blipFill>
        <p:spPr>
          <a:xfrm>
            <a:off x="311700" y="3121675"/>
            <a:ext cx="5053476" cy="1391325"/>
          </a:xfrm>
          <a:prstGeom prst="rect">
            <a:avLst/>
          </a:prstGeom>
          <a:noFill/>
          <a:ln>
            <a:noFill/>
          </a:ln>
        </p:spPr>
      </p:pic>
      <p:pic>
        <p:nvPicPr>
          <p:cNvPr id="422" name="Google Shape;422;p71"/>
          <p:cNvPicPr preferRelativeResize="0"/>
          <p:nvPr/>
        </p:nvPicPr>
        <p:blipFill>
          <a:blip r:embed="rId4">
            <a:alphaModFix/>
          </a:blip>
          <a:stretch>
            <a:fillRect/>
          </a:stretch>
        </p:blipFill>
        <p:spPr>
          <a:xfrm>
            <a:off x="5541700" y="2965300"/>
            <a:ext cx="3290600" cy="170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0" st="0"/>
                                            </p:txEl>
                                          </p:spTgt>
                                        </p:tgtEl>
                                        <p:attrNameLst>
                                          <p:attrName>style.visibility</p:attrName>
                                        </p:attrNameLst>
                                      </p:cBhvr>
                                      <p:to>
                                        <p:strVal val="visible"/>
                                      </p:to>
                                    </p:set>
                                    <p:animEffect filter="fade" transition="in">
                                      <p:cBhvr>
                                        <p:cTn dur="1000"/>
                                        <p:tgtEl>
                                          <p:spTgt spid="4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1" st="1"/>
                                            </p:txEl>
                                          </p:spTgt>
                                        </p:tgtEl>
                                        <p:attrNameLst>
                                          <p:attrName>style.visibility</p:attrName>
                                        </p:attrNameLst>
                                      </p:cBhvr>
                                      <p:to>
                                        <p:strVal val="visible"/>
                                      </p:to>
                                    </p:set>
                                    <p:animEffect filter="fade" transition="in">
                                      <p:cBhvr>
                                        <p:cTn dur="1000"/>
                                        <p:tgtEl>
                                          <p:spTgt spid="42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 Neden Popüler Oldu?</a:t>
            </a:r>
            <a:endParaRPr/>
          </a:p>
        </p:txBody>
      </p:sp>
      <p:sp>
        <p:nvSpPr>
          <p:cNvPr id="428" name="Google Shape;428;p72"/>
          <p:cNvSpPr txBox="1"/>
          <p:nvPr>
            <p:ph idx="1" type="body"/>
          </p:nvPr>
        </p:nvSpPr>
        <p:spPr>
          <a:xfrm>
            <a:off x="311700" y="1152475"/>
            <a:ext cx="8227500" cy="35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Problem Çözme Yaklaşımı</a:t>
            </a:r>
            <a:r>
              <a:rPr b="1" lang="tr"/>
              <a:t>: </a:t>
            </a:r>
            <a:r>
              <a:rPr lang="tr"/>
              <a:t>Geleneksel makine öğrenmesi algoritmasını kullanarak bir problem çözerken, genellikle problemi farklı parçalara ayırmanız, bunları tek tek çözmeniz ve sonucu elde etmek için birleştirmeniz kullanılır. (Divide and Conquer) Derin öğrenme, aksine, sorunu uçtan uca çözmeyi savunur.</a:t>
            </a:r>
            <a:endParaRPr/>
          </a:p>
          <a:p>
            <a:pPr indent="0" lvl="0" marL="0" rtl="0" algn="l">
              <a:spcBef>
                <a:spcPts val="1200"/>
              </a:spcBef>
              <a:spcAft>
                <a:spcPts val="0"/>
              </a:spcAft>
              <a:buNone/>
            </a:pPr>
            <a:r>
              <a:rPr b="1" lang="tr">
                <a:highlight>
                  <a:srgbClr val="C9DAF8"/>
                </a:highlight>
              </a:rPr>
              <a:t>Problem:</a:t>
            </a:r>
            <a:r>
              <a:rPr b="1" lang="tr">
                <a:highlight>
                  <a:schemeClr val="lt1"/>
                </a:highlight>
              </a:rPr>
              <a:t> </a:t>
            </a:r>
            <a:r>
              <a:rPr lang="tr"/>
              <a:t>Birden çok nesnenin ne ve nerede olduğunu algılamak</a:t>
            </a:r>
            <a:endParaRPr/>
          </a:p>
          <a:p>
            <a:pPr indent="0" lvl="0" marL="0" rtl="0" algn="l">
              <a:spcBef>
                <a:spcPts val="1200"/>
              </a:spcBef>
              <a:spcAft>
                <a:spcPts val="0"/>
              </a:spcAft>
              <a:buNone/>
            </a:pPr>
            <a:r>
              <a:rPr b="1" lang="tr">
                <a:highlight>
                  <a:srgbClr val="00FF00"/>
                </a:highlight>
              </a:rPr>
              <a:t>ML yaklaşımı:</a:t>
            </a:r>
            <a:r>
              <a:rPr lang="tr"/>
              <a:t> Problem nesne algılama ve nesne tanıma olarak iki adıma bölünür. Görüntü gözden geçirilir ve olası tüm nesneler bulunur ardından tüm nesneleri tanımlayabilmek için nesne tanıma</a:t>
            </a:r>
            <a:br>
              <a:rPr lang="tr"/>
            </a:br>
            <a:r>
              <a:rPr lang="tr"/>
              <a:t>algoritmaları kullanılır</a:t>
            </a:r>
            <a:endParaRPr/>
          </a:p>
          <a:p>
            <a:pPr indent="0" lvl="0" marL="0" rtl="0" algn="l">
              <a:spcBef>
                <a:spcPts val="1200"/>
              </a:spcBef>
              <a:spcAft>
                <a:spcPts val="1200"/>
              </a:spcAft>
              <a:buNone/>
            </a:pPr>
            <a:r>
              <a:rPr b="1" lang="tr">
                <a:highlight>
                  <a:srgbClr val="FF0000"/>
                </a:highlight>
              </a:rPr>
              <a:t>DL yaklaşımı:</a:t>
            </a:r>
            <a:r>
              <a:rPr b="1" lang="tr"/>
              <a:t> </a:t>
            </a:r>
            <a:r>
              <a:rPr lang="tr"/>
              <a:t>İşlem uçtan uca yapılır, bir yapay sinir ağına verilen görüntünün çıktısında nesne</a:t>
            </a:r>
            <a:br>
              <a:rPr lang="tr"/>
            </a:br>
            <a:r>
              <a:rPr lang="tr"/>
              <a:t>adıyla birlikte konum da elde edilir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0" st="0"/>
                                            </p:txEl>
                                          </p:spTgt>
                                        </p:tgtEl>
                                        <p:attrNameLst>
                                          <p:attrName>style.visibility</p:attrName>
                                        </p:attrNameLst>
                                      </p:cBhvr>
                                      <p:to>
                                        <p:strVal val="visible"/>
                                      </p:to>
                                    </p:set>
                                    <p:animEffect filter="fade" transition="in">
                                      <p:cBhvr>
                                        <p:cTn dur="1000"/>
                                        <p:tgtEl>
                                          <p:spTgt spid="4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1" st="1"/>
                                            </p:txEl>
                                          </p:spTgt>
                                        </p:tgtEl>
                                        <p:attrNameLst>
                                          <p:attrName>style.visibility</p:attrName>
                                        </p:attrNameLst>
                                      </p:cBhvr>
                                      <p:to>
                                        <p:strVal val="visible"/>
                                      </p:to>
                                    </p:set>
                                    <p:animEffect filter="fade" transition="in">
                                      <p:cBhvr>
                                        <p:cTn dur="1000"/>
                                        <p:tgtEl>
                                          <p:spTgt spid="4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2" st="2"/>
                                            </p:txEl>
                                          </p:spTgt>
                                        </p:tgtEl>
                                        <p:attrNameLst>
                                          <p:attrName>style.visibility</p:attrName>
                                        </p:attrNameLst>
                                      </p:cBhvr>
                                      <p:to>
                                        <p:strVal val="visible"/>
                                      </p:to>
                                    </p:set>
                                    <p:animEffect filter="fade" transition="in">
                                      <p:cBhvr>
                                        <p:cTn dur="1000"/>
                                        <p:tgtEl>
                                          <p:spTgt spid="4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xEl>
                                              <p:pRg end="3" st="3"/>
                                            </p:txEl>
                                          </p:spTgt>
                                        </p:tgtEl>
                                        <p:attrNameLst>
                                          <p:attrName>style.visibility</p:attrName>
                                        </p:attrNameLst>
                                      </p:cBhvr>
                                      <p:to>
                                        <p:strVal val="visible"/>
                                      </p:to>
                                    </p:set>
                                    <p:animEffect filter="fade" transition="in">
                                      <p:cBhvr>
                                        <p:cTn dur="1000"/>
                                        <p:tgtEl>
                                          <p:spTgt spid="4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 vs Makine Öğrenmesi</a:t>
            </a:r>
            <a:endParaRPr/>
          </a:p>
        </p:txBody>
      </p:sp>
      <p:graphicFrame>
        <p:nvGraphicFramePr>
          <p:cNvPr id="434" name="Google Shape;434;p73"/>
          <p:cNvGraphicFramePr/>
          <p:nvPr/>
        </p:nvGraphicFramePr>
        <p:xfrm>
          <a:off x="952500" y="1661950"/>
          <a:ext cx="3000000" cy="3000000"/>
        </p:xfrm>
        <a:graphic>
          <a:graphicData uri="http://schemas.openxmlformats.org/drawingml/2006/table">
            <a:tbl>
              <a:tblPr>
                <a:noFill/>
                <a:tableStyleId>{36016BCF-C851-4186-9315-B05A1B605783}</a:tableStyleId>
              </a:tblPr>
              <a:tblGrid>
                <a:gridCol w="3619500"/>
                <a:gridCol w="3619500"/>
              </a:tblGrid>
              <a:tr h="381000">
                <a:tc>
                  <a:txBody>
                    <a:bodyPr/>
                    <a:lstStyle/>
                    <a:p>
                      <a:pPr indent="0" lvl="0" marL="0" rtl="0" algn="l">
                        <a:spcBef>
                          <a:spcPts val="0"/>
                        </a:spcBef>
                        <a:spcAft>
                          <a:spcPts val="0"/>
                        </a:spcAft>
                        <a:buNone/>
                      </a:pPr>
                      <a:r>
                        <a:rPr b="1" lang="tr"/>
                        <a:t>Makine Öğrenmesi</a:t>
                      </a:r>
                      <a:endParaRPr b="1"/>
                    </a:p>
                  </a:txBody>
                  <a:tcPr marT="91425" marB="91425" marR="91425" marL="91425"/>
                </a:tc>
                <a:tc>
                  <a:txBody>
                    <a:bodyPr/>
                    <a:lstStyle/>
                    <a:p>
                      <a:pPr indent="0" lvl="0" marL="0" rtl="0" algn="l">
                        <a:spcBef>
                          <a:spcPts val="0"/>
                        </a:spcBef>
                        <a:spcAft>
                          <a:spcPts val="0"/>
                        </a:spcAft>
                        <a:buNone/>
                      </a:pPr>
                      <a:r>
                        <a:rPr b="1" lang="tr"/>
                        <a:t>Derin Öğrenme</a:t>
                      </a:r>
                      <a:endParaRPr b="1"/>
                    </a:p>
                  </a:txBody>
                  <a:tcPr marT="91425" marB="91425" marR="91425" marL="91425"/>
                </a:tc>
              </a:tr>
              <a:tr h="381000">
                <a:tc>
                  <a:txBody>
                    <a:bodyPr/>
                    <a:lstStyle/>
                    <a:p>
                      <a:pPr indent="0" lvl="0" marL="0" rtl="0" algn="l">
                        <a:spcBef>
                          <a:spcPts val="0"/>
                        </a:spcBef>
                        <a:spcAft>
                          <a:spcPts val="0"/>
                        </a:spcAft>
                        <a:buNone/>
                      </a:pPr>
                      <a:r>
                        <a:rPr lang="tr"/>
                        <a:t>Daha az eğitim verisi üzerinde eğitilebilir</a:t>
                      </a:r>
                      <a:endParaRPr/>
                    </a:p>
                  </a:txBody>
                  <a:tcPr marT="91425" marB="91425" marR="91425" marL="91425"/>
                </a:tc>
                <a:tc>
                  <a:txBody>
                    <a:bodyPr/>
                    <a:lstStyle/>
                    <a:p>
                      <a:pPr indent="0" lvl="0" marL="0" rtl="0" algn="l">
                        <a:spcBef>
                          <a:spcPts val="0"/>
                        </a:spcBef>
                        <a:spcAft>
                          <a:spcPts val="0"/>
                        </a:spcAft>
                        <a:buNone/>
                      </a:pPr>
                      <a:r>
                        <a:rPr lang="tr"/>
                        <a:t>Eğitim için fazla sayıda veri gerektirir</a:t>
                      </a:r>
                      <a:endParaRPr/>
                    </a:p>
                  </a:txBody>
                  <a:tcPr marT="91425" marB="91425" marR="91425" marL="91425"/>
                </a:tc>
              </a:tr>
              <a:tr h="381000">
                <a:tc>
                  <a:txBody>
                    <a:bodyPr/>
                    <a:lstStyle/>
                    <a:p>
                      <a:pPr indent="0" lvl="0" marL="0" rtl="0" algn="l">
                        <a:spcBef>
                          <a:spcPts val="0"/>
                        </a:spcBef>
                        <a:spcAft>
                          <a:spcPts val="0"/>
                        </a:spcAft>
                        <a:buNone/>
                      </a:pPr>
                      <a:r>
                        <a:rPr lang="tr"/>
                        <a:t>Eğitimi daha kısa sürer</a:t>
                      </a:r>
                      <a:endParaRPr/>
                    </a:p>
                  </a:txBody>
                  <a:tcPr marT="91425" marB="91425" marR="91425" marL="91425"/>
                </a:tc>
                <a:tc>
                  <a:txBody>
                    <a:bodyPr/>
                    <a:lstStyle/>
                    <a:p>
                      <a:pPr indent="0" lvl="0" marL="0" rtl="0" algn="l">
                        <a:spcBef>
                          <a:spcPts val="0"/>
                        </a:spcBef>
                        <a:spcAft>
                          <a:spcPts val="0"/>
                        </a:spcAft>
                        <a:buNone/>
                      </a:pPr>
                      <a:r>
                        <a:rPr lang="tr"/>
                        <a:t>Eğitimi daha uzun sürer</a:t>
                      </a:r>
                      <a:endParaRPr/>
                    </a:p>
                  </a:txBody>
                  <a:tcPr marT="91425" marB="91425" marR="91425" marL="91425"/>
                </a:tc>
              </a:tr>
              <a:tr h="381000">
                <a:tc>
                  <a:txBody>
                    <a:bodyPr/>
                    <a:lstStyle/>
                    <a:p>
                      <a:pPr indent="0" lvl="0" marL="0" rtl="0" algn="l">
                        <a:spcBef>
                          <a:spcPts val="0"/>
                        </a:spcBef>
                        <a:spcAft>
                          <a:spcPts val="0"/>
                        </a:spcAft>
                        <a:buNone/>
                      </a:pPr>
                      <a:r>
                        <a:rPr lang="tr"/>
                        <a:t>CPU üzerinde eğitilir</a:t>
                      </a:r>
                      <a:endParaRPr/>
                    </a:p>
                  </a:txBody>
                  <a:tcPr marT="91425" marB="91425" marR="91425" marL="91425"/>
                </a:tc>
                <a:tc>
                  <a:txBody>
                    <a:bodyPr/>
                    <a:lstStyle/>
                    <a:p>
                      <a:pPr indent="0" lvl="0" marL="0" rtl="0" algn="l">
                        <a:spcBef>
                          <a:spcPts val="0"/>
                        </a:spcBef>
                        <a:spcAft>
                          <a:spcPts val="0"/>
                        </a:spcAft>
                        <a:buNone/>
                      </a:pPr>
                      <a:r>
                        <a:rPr lang="tr"/>
                        <a:t>GPU üzerinde eğitilir</a:t>
                      </a:r>
                      <a:endParaRPr/>
                    </a:p>
                  </a:txBody>
                  <a:tcPr marT="91425" marB="91425" marR="91425" marL="91425"/>
                </a:tc>
              </a:tr>
              <a:tr h="381000">
                <a:tc>
                  <a:txBody>
                    <a:bodyPr/>
                    <a:lstStyle/>
                    <a:p>
                      <a:pPr indent="0" lvl="0" marL="0" rtl="0" algn="l">
                        <a:spcBef>
                          <a:spcPts val="0"/>
                        </a:spcBef>
                        <a:spcAft>
                          <a:spcPts val="0"/>
                        </a:spcAft>
                        <a:buNone/>
                      </a:pPr>
                      <a:r>
                        <a:rPr lang="tr"/>
                        <a:t>Çıktı, sınıflandırma ve puanlama uygulaması için sayısal biçimdedir</a:t>
                      </a:r>
                      <a:endParaRPr/>
                    </a:p>
                  </a:txBody>
                  <a:tcPr marT="91425" marB="91425" marR="91425" marL="91425"/>
                </a:tc>
                <a:tc>
                  <a:txBody>
                    <a:bodyPr/>
                    <a:lstStyle/>
                    <a:p>
                      <a:pPr indent="0" lvl="0" marL="0" rtl="0" algn="l">
                        <a:spcBef>
                          <a:spcPts val="0"/>
                        </a:spcBef>
                        <a:spcAft>
                          <a:spcPts val="0"/>
                        </a:spcAft>
                        <a:buNone/>
                      </a:pPr>
                      <a:r>
                        <a:rPr lang="tr"/>
                        <a:t>Çıktı, serbest metin ve ses gibi serbest form öğeleri dahil olmak üzere herhangi bir biçimde olabilir.</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Derin Öğrenme’de Kullanılan Araçlar</a:t>
            </a:r>
            <a:endParaRPr/>
          </a:p>
        </p:txBody>
      </p:sp>
      <p:sp>
        <p:nvSpPr>
          <p:cNvPr id="440" name="Google Shape;440;p7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a:t>
            </a:r>
            <a:r>
              <a:rPr lang="tr"/>
              <a:t> Öğrenme’de Kullanılan Araçlar</a:t>
            </a:r>
            <a:endParaRPr/>
          </a:p>
        </p:txBody>
      </p:sp>
      <p:sp>
        <p:nvSpPr>
          <p:cNvPr id="446" name="Google Shape;446;p75"/>
          <p:cNvSpPr txBox="1"/>
          <p:nvPr>
            <p:ph idx="1" type="body"/>
          </p:nvPr>
        </p:nvSpPr>
        <p:spPr>
          <a:xfrm>
            <a:off x="311700" y="1152475"/>
            <a:ext cx="455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Python, </a:t>
            </a:r>
            <a:r>
              <a:rPr lang="tr"/>
              <a:t>genel amaçlı bir programlama dilidir. </a:t>
            </a:r>
            <a:endParaRPr/>
          </a:p>
          <a:p>
            <a:pPr indent="0" lvl="0" marL="0" rtl="0" algn="l">
              <a:spcBef>
                <a:spcPts val="1200"/>
              </a:spcBef>
              <a:spcAft>
                <a:spcPts val="0"/>
              </a:spcAft>
              <a:buNone/>
            </a:pPr>
            <a:r>
              <a:rPr lang="tr"/>
              <a:t>Yorumlanan ve dinamik bir dil olan Python, esas olarak nesne tabanlı programlama yaklaşımlarını ve fonksiyonel programlamayı desteklemektedir.</a:t>
            </a:r>
            <a:endParaRPr/>
          </a:p>
          <a:p>
            <a:pPr indent="-317500" lvl="0" marL="457200" rtl="0" algn="l">
              <a:spcBef>
                <a:spcPts val="1200"/>
              </a:spcBef>
              <a:spcAft>
                <a:spcPts val="0"/>
              </a:spcAft>
              <a:buSzPts val="1400"/>
              <a:buChar char="•"/>
            </a:pPr>
            <a:r>
              <a:rPr lang="tr"/>
              <a:t>Hızlı prototipleme</a:t>
            </a:r>
            <a:endParaRPr/>
          </a:p>
          <a:p>
            <a:pPr indent="-317500" lvl="0" marL="457200" rtl="0" algn="l">
              <a:spcBef>
                <a:spcPts val="0"/>
              </a:spcBef>
              <a:spcAft>
                <a:spcPts val="0"/>
              </a:spcAft>
              <a:buSzPts val="1400"/>
              <a:buChar char="•"/>
            </a:pPr>
            <a:r>
              <a:rPr lang="tr"/>
              <a:t>Basit syntax</a:t>
            </a:r>
            <a:endParaRPr/>
          </a:p>
          <a:p>
            <a:pPr indent="-317500" lvl="0" marL="457200" rtl="0" algn="l">
              <a:spcBef>
                <a:spcPts val="0"/>
              </a:spcBef>
              <a:spcAft>
                <a:spcPts val="0"/>
              </a:spcAft>
              <a:buSzPts val="1400"/>
              <a:buChar char="•"/>
            </a:pPr>
            <a:r>
              <a:rPr lang="tr"/>
              <a:t>Kolay kullanım</a:t>
            </a:r>
            <a:endParaRPr/>
          </a:p>
          <a:p>
            <a:pPr indent="-317500" lvl="0" marL="457200" rtl="0" algn="l">
              <a:spcBef>
                <a:spcPts val="0"/>
              </a:spcBef>
              <a:spcAft>
                <a:spcPts val="0"/>
              </a:spcAft>
              <a:buSzPts val="1400"/>
              <a:buChar char="•"/>
            </a:pPr>
            <a:r>
              <a:rPr lang="tr"/>
              <a:t>Geniş topluluk</a:t>
            </a:r>
            <a:endParaRPr/>
          </a:p>
          <a:p>
            <a:pPr indent="0" lvl="0" marL="0" rtl="0" algn="l">
              <a:spcBef>
                <a:spcPts val="1200"/>
              </a:spcBef>
              <a:spcAft>
                <a:spcPts val="1200"/>
              </a:spcAft>
              <a:buNone/>
            </a:pPr>
            <a:r>
              <a:t/>
            </a:r>
            <a:endParaRPr/>
          </a:p>
        </p:txBody>
      </p:sp>
      <p:pic>
        <p:nvPicPr>
          <p:cNvPr id="447" name="Google Shape;447;p75"/>
          <p:cNvPicPr preferRelativeResize="0"/>
          <p:nvPr/>
        </p:nvPicPr>
        <p:blipFill rotWithShape="1">
          <a:blip r:embed="rId3">
            <a:alphaModFix/>
          </a:blip>
          <a:srcRect b="0" l="0" r="0" t="0"/>
          <a:stretch/>
        </p:blipFill>
        <p:spPr>
          <a:xfrm>
            <a:off x="4773298" y="1202730"/>
            <a:ext cx="4059000" cy="1371000"/>
          </a:xfrm>
          <a:prstGeom prst="rect">
            <a:avLst/>
          </a:prstGeom>
          <a:noFill/>
          <a:ln>
            <a:noFill/>
          </a:ln>
        </p:spPr>
      </p:pic>
      <p:sp>
        <p:nvSpPr>
          <p:cNvPr id="448" name="Google Shape;448;p75"/>
          <p:cNvSpPr txBox="1"/>
          <p:nvPr/>
        </p:nvSpPr>
        <p:spPr>
          <a:xfrm>
            <a:off x="5188800" y="2758750"/>
            <a:ext cx="10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pic>
        <p:nvPicPr>
          <p:cNvPr id="449" name="Google Shape;449;p75"/>
          <p:cNvPicPr preferRelativeResize="0"/>
          <p:nvPr/>
        </p:nvPicPr>
        <p:blipFill>
          <a:blip r:embed="rId4">
            <a:alphaModFix/>
          </a:blip>
          <a:stretch>
            <a:fillRect/>
          </a:stretch>
        </p:blipFill>
        <p:spPr>
          <a:xfrm>
            <a:off x="5321624" y="2571750"/>
            <a:ext cx="2962374" cy="18452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animEffect filter="fade" transition="in">
                                      <p:cBhvr>
                                        <p:cTn dur="1000"/>
                                        <p:tgtEl>
                                          <p:spTgt spid="4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1" st="1"/>
                                            </p:txEl>
                                          </p:spTgt>
                                        </p:tgtEl>
                                        <p:attrNameLst>
                                          <p:attrName>style.visibility</p:attrName>
                                        </p:attrNameLst>
                                      </p:cBhvr>
                                      <p:to>
                                        <p:strVal val="visible"/>
                                      </p:to>
                                    </p:set>
                                    <p:animEffect filter="fade" transition="in">
                                      <p:cBhvr>
                                        <p:cTn dur="1000"/>
                                        <p:tgtEl>
                                          <p:spTgt spid="4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2" st="2"/>
                                            </p:txEl>
                                          </p:spTgt>
                                        </p:tgtEl>
                                        <p:attrNameLst>
                                          <p:attrName>style.visibility</p:attrName>
                                        </p:attrNameLst>
                                      </p:cBhvr>
                                      <p:to>
                                        <p:strVal val="visible"/>
                                      </p:to>
                                    </p:set>
                                    <p:animEffect filter="fade" transition="in">
                                      <p:cBhvr>
                                        <p:cTn dur="1000"/>
                                        <p:tgtEl>
                                          <p:spTgt spid="4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3" st="3"/>
                                            </p:txEl>
                                          </p:spTgt>
                                        </p:tgtEl>
                                        <p:attrNameLst>
                                          <p:attrName>style.visibility</p:attrName>
                                        </p:attrNameLst>
                                      </p:cBhvr>
                                      <p:to>
                                        <p:strVal val="visible"/>
                                      </p:to>
                                    </p:set>
                                    <p:animEffect filter="fade" transition="in">
                                      <p:cBhvr>
                                        <p:cTn dur="1000"/>
                                        <p:tgtEl>
                                          <p:spTgt spid="4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4" st="4"/>
                                            </p:txEl>
                                          </p:spTgt>
                                        </p:tgtEl>
                                        <p:attrNameLst>
                                          <p:attrName>style.visibility</p:attrName>
                                        </p:attrNameLst>
                                      </p:cBhvr>
                                      <p:to>
                                        <p:strVal val="visible"/>
                                      </p:to>
                                    </p:set>
                                    <p:animEffect filter="fade" transition="in">
                                      <p:cBhvr>
                                        <p:cTn dur="1000"/>
                                        <p:tgtEl>
                                          <p:spTgt spid="4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5" st="5"/>
                                            </p:txEl>
                                          </p:spTgt>
                                        </p:tgtEl>
                                        <p:attrNameLst>
                                          <p:attrName>style.visibility</p:attrName>
                                        </p:attrNameLst>
                                      </p:cBhvr>
                                      <p:to>
                                        <p:strVal val="visible"/>
                                      </p:to>
                                    </p:set>
                                    <p:animEffect filter="fade" transition="in">
                                      <p:cBhvr>
                                        <p:cTn dur="1000"/>
                                        <p:tgtEl>
                                          <p:spTgt spid="4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6" st="6"/>
                                            </p:txEl>
                                          </p:spTgt>
                                        </p:tgtEl>
                                        <p:attrNameLst>
                                          <p:attrName>style.visibility</p:attrName>
                                        </p:attrNameLst>
                                      </p:cBhvr>
                                      <p:to>
                                        <p:strVal val="visible"/>
                                      </p:to>
                                    </p:set>
                                    <p:animEffect filter="fade" transition="in">
                                      <p:cBhvr>
                                        <p:cTn dur="1000"/>
                                        <p:tgtEl>
                                          <p:spTgt spid="44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Derin Öğrenme’de Kullanılan Araçlar</a:t>
            </a:r>
            <a:endParaRPr/>
          </a:p>
          <a:p>
            <a:pPr indent="0" lvl="0" marL="0" rtl="0" algn="l">
              <a:spcBef>
                <a:spcPts val="0"/>
              </a:spcBef>
              <a:spcAft>
                <a:spcPts val="0"/>
              </a:spcAft>
              <a:buNone/>
            </a:pPr>
            <a:r>
              <a:t/>
            </a:r>
            <a:endParaRPr/>
          </a:p>
        </p:txBody>
      </p:sp>
      <p:sp>
        <p:nvSpPr>
          <p:cNvPr id="455" name="Google Shape;455;p76"/>
          <p:cNvSpPr txBox="1"/>
          <p:nvPr>
            <p:ph idx="1" type="body"/>
          </p:nvPr>
        </p:nvSpPr>
        <p:spPr>
          <a:xfrm>
            <a:off x="311700" y="1152475"/>
            <a:ext cx="453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2000"/>
              <a:buFont typeface="Arial"/>
              <a:buNone/>
            </a:pPr>
            <a:r>
              <a:rPr b="1" lang="tr"/>
              <a:t>NumPy,</a:t>
            </a:r>
            <a:r>
              <a:rPr lang="tr"/>
              <a:t> Python’da bilimsel hesaplamalarda kullanılan temel pakettir.</a:t>
            </a:r>
            <a:endParaRPr/>
          </a:p>
          <a:p>
            <a:pPr indent="-317500" lvl="0" marL="457200" rtl="0" algn="l">
              <a:spcBef>
                <a:spcPts val="1200"/>
              </a:spcBef>
              <a:spcAft>
                <a:spcPts val="0"/>
              </a:spcAft>
              <a:buSzPts val="1400"/>
              <a:buChar char="•"/>
            </a:pPr>
            <a:r>
              <a:rPr lang="tr"/>
              <a:t>Dizi oluşturma</a:t>
            </a:r>
            <a:endParaRPr/>
          </a:p>
          <a:p>
            <a:pPr indent="-317500" lvl="0" marL="457200" rtl="0" algn="l">
              <a:spcBef>
                <a:spcPts val="0"/>
              </a:spcBef>
              <a:spcAft>
                <a:spcPts val="0"/>
              </a:spcAft>
              <a:buSzPts val="1400"/>
              <a:buChar char="•"/>
            </a:pPr>
            <a:r>
              <a:rPr lang="tr"/>
              <a:t>Vektörleştirme ve dilimleme</a:t>
            </a:r>
            <a:endParaRPr/>
          </a:p>
          <a:p>
            <a:pPr indent="-317500" lvl="0" marL="457200" rtl="0" algn="l">
              <a:spcBef>
                <a:spcPts val="0"/>
              </a:spcBef>
              <a:spcAft>
                <a:spcPts val="0"/>
              </a:spcAft>
              <a:buSzPts val="1400"/>
              <a:buChar char="•"/>
            </a:pPr>
            <a:r>
              <a:rPr lang="tr"/>
              <a:t>Matrisler ve basit lineer cebir</a:t>
            </a:r>
            <a:endParaRPr/>
          </a:p>
          <a:p>
            <a:pPr indent="-317500" lvl="0" marL="457200" rtl="0" algn="l">
              <a:spcBef>
                <a:spcPts val="0"/>
              </a:spcBef>
              <a:spcAft>
                <a:spcPts val="0"/>
              </a:spcAft>
              <a:buSzPts val="1400"/>
              <a:buChar char="•"/>
            </a:pPr>
            <a:r>
              <a:rPr lang="tr"/>
              <a:t>Veri dosyaları</a:t>
            </a:r>
            <a:endParaRPr/>
          </a:p>
          <a:p>
            <a:pPr indent="0" lvl="0" marL="0" rtl="0" algn="l">
              <a:spcBef>
                <a:spcPts val="1200"/>
              </a:spcBef>
              <a:spcAft>
                <a:spcPts val="0"/>
              </a:spcAft>
              <a:buClr>
                <a:schemeClr val="dk1"/>
              </a:buClr>
              <a:buSzPts val="1800"/>
              <a:buFont typeface="Arial"/>
              <a:buNone/>
            </a:pPr>
            <a:r>
              <a:t/>
            </a:r>
            <a:endParaRPr/>
          </a:p>
          <a:p>
            <a:pPr indent="0" lvl="0" marL="0" rtl="0" algn="l">
              <a:spcBef>
                <a:spcPts val="1200"/>
              </a:spcBef>
              <a:spcAft>
                <a:spcPts val="0"/>
              </a:spcAft>
              <a:buClr>
                <a:schemeClr val="dk1"/>
              </a:buClr>
              <a:buSzPts val="2000"/>
              <a:buFont typeface="Arial"/>
              <a:buNone/>
            </a:pPr>
            <a:r>
              <a:t/>
            </a:r>
            <a:endParaRPr/>
          </a:p>
          <a:p>
            <a:pPr indent="0" lvl="0" marL="0" rtl="0" algn="l">
              <a:spcBef>
                <a:spcPts val="1200"/>
              </a:spcBef>
              <a:spcAft>
                <a:spcPts val="1200"/>
              </a:spcAft>
              <a:buNone/>
            </a:pPr>
            <a:r>
              <a:t/>
            </a:r>
            <a:endParaRPr/>
          </a:p>
        </p:txBody>
      </p:sp>
      <p:pic>
        <p:nvPicPr>
          <p:cNvPr id="456" name="Google Shape;456;p76"/>
          <p:cNvPicPr preferRelativeResize="0"/>
          <p:nvPr/>
        </p:nvPicPr>
        <p:blipFill rotWithShape="1">
          <a:blip r:embed="rId3">
            <a:alphaModFix/>
          </a:blip>
          <a:srcRect b="0" l="0" r="0" t="0"/>
          <a:stretch/>
        </p:blipFill>
        <p:spPr>
          <a:xfrm>
            <a:off x="5596917" y="1428891"/>
            <a:ext cx="3047619" cy="22857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0" st="0"/>
                                            </p:txEl>
                                          </p:spTgt>
                                        </p:tgtEl>
                                        <p:attrNameLst>
                                          <p:attrName>style.visibility</p:attrName>
                                        </p:attrNameLst>
                                      </p:cBhvr>
                                      <p:to>
                                        <p:strVal val="visible"/>
                                      </p:to>
                                    </p:set>
                                    <p:animEffect filter="fade" transition="in">
                                      <p:cBhvr>
                                        <p:cTn dur="1000"/>
                                        <p:tgtEl>
                                          <p:spTgt spid="4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1" st="1"/>
                                            </p:txEl>
                                          </p:spTgt>
                                        </p:tgtEl>
                                        <p:attrNameLst>
                                          <p:attrName>style.visibility</p:attrName>
                                        </p:attrNameLst>
                                      </p:cBhvr>
                                      <p:to>
                                        <p:strVal val="visible"/>
                                      </p:to>
                                    </p:set>
                                    <p:animEffect filter="fade" transition="in">
                                      <p:cBhvr>
                                        <p:cTn dur="1000"/>
                                        <p:tgtEl>
                                          <p:spTgt spid="4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2" st="2"/>
                                            </p:txEl>
                                          </p:spTgt>
                                        </p:tgtEl>
                                        <p:attrNameLst>
                                          <p:attrName>style.visibility</p:attrName>
                                        </p:attrNameLst>
                                      </p:cBhvr>
                                      <p:to>
                                        <p:strVal val="visible"/>
                                      </p:to>
                                    </p:set>
                                    <p:animEffect filter="fade" transition="in">
                                      <p:cBhvr>
                                        <p:cTn dur="1000"/>
                                        <p:tgtEl>
                                          <p:spTgt spid="4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3" st="3"/>
                                            </p:txEl>
                                          </p:spTgt>
                                        </p:tgtEl>
                                        <p:attrNameLst>
                                          <p:attrName>style.visibility</p:attrName>
                                        </p:attrNameLst>
                                      </p:cBhvr>
                                      <p:to>
                                        <p:strVal val="visible"/>
                                      </p:to>
                                    </p:set>
                                    <p:animEffect filter="fade" transition="in">
                                      <p:cBhvr>
                                        <p:cTn dur="1000"/>
                                        <p:tgtEl>
                                          <p:spTgt spid="4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4" st="4"/>
                                            </p:txEl>
                                          </p:spTgt>
                                        </p:tgtEl>
                                        <p:attrNameLst>
                                          <p:attrName>style.visibility</p:attrName>
                                        </p:attrNameLst>
                                      </p:cBhvr>
                                      <p:to>
                                        <p:strVal val="visible"/>
                                      </p:to>
                                    </p:set>
                                    <p:animEffect filter="fade" transition="in">
                                      <p:cBhvr>
                                        <p:cTn dur="1000"/>
                                        <p:tgtEl>
                                          <p:spTgt spid="4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5" st="5"/>
                                            </p:txEl>
                                          </p:spTgt>
                                        </p:tgtEl>
                                        <p:attrNameLst>
                                          <p:attrName>style.visibility</p:attrName>
                                        </p:attrNameLst>
                                      </p:cBhvr>
                                      <p:to>
                                        <p:strVal val="visible"/>
                                      </p:to>
                                    </p:set>
                                    <p:animEffect filter="fade" transition="in">
                                      <p:cBhvr>
                                        <p:cTn dur="1000"/>
                                        <p:tgtEl>
                                          <p:spTgt spid="4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6" st="6"/>
                                            </p:txEl>
                                          </p:spTgt>
                                        </p:tgtEl>
                                        <p:attrNameLst>
                                          <p:attrName>style.visibility</p:attrName>
                                        </p:attrNameLst>
                                      </p:cBhvr>
                                      <p:to>
                                        <p:strVal val="visible"/>
                                      </p:to>
                                    </p:set>
                                    <p:animEffect filter="fade" transition="in">
                                      <p:cBhvr>
                                        <p:cTn dur="1000"/>
                                        <p:tgtEl>
                                          <p:spTgt spid="4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7" st="7"/>
                                            </p:txEl>
                                          </p:spTgt>
                                        </p:tgtEl>
                                        <p:attrNameLst>
                                          <p:attrName>style.visibility</p:attrName>
                                        </p:attrNameLst>
                                      </p:cBhvr>
                                      <p:to>
                                        <p:strVal val="visible"/>
                                      </p:to>
                                    </p:set>
                                    <p:animEffect filter="fade" transition="in">
                                      <p:cBhvr>
                                        <p:cTn dur="1000"/>
                                        <p:tgtEl>
                                          <p:spTgt spid="45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Zeka Nedir?</a:t>
            </a:r>
            <a:endParaRPr/>
          </a:p>
        </p:txBody>
      </p:sp>
      <p:pic>
        <p:nvPicPr>
          <p:cNvPr id="147" name="Google Shape;147;p32"/>
          <p:cNvPicPr preferRelativeResize="0"/>
          <p:nvPr/>
        </p:nvPicPr>
        <p:blipFill rotWithShape="1">
          <a:blip r:embed="rId3">
            <a:alphaModFix/>
          </a:blip>
          <a:srcRect b="84829" l="0" r="4342" t="0"/>
          <a:stretch/>
        </p:blipFill>
        <p:spPr>
          <a:xfrm>
            <a:off x="152400" y="1170125"/>
            <a:ext cx="4330923" cy="400201"/>
          </a:xfrm>
          <a:prstGeom prst="rect">
            <a:avLst/>
          </a:prstGeom>
          <a:noFill/>
          <a:ln>
            <a:noFill/>
          </a:ln>
        </p:spPr>
      </p:pic>
      <p:pic>
        <p:nvPicPr>
          <p:cNvPr id="148" name="Google Shape;148;p32"/>
          <p:cNvPicPr preferRelativeResize="0"/>
          <p:nvPr/>
        </p:nvPicPr>
        <p:blipFill rotWithShape="1">
          <a:blip r:embed="rId4">
            <a:alphaModFix/>
          </a:blip>
          <a:srcRect b="84952" l="0" r="3034" t="0"/>
          <a:stretch/>
        </p:blipFill>
        <p:spPr>
          <a:xfrm>
            <a:off x="4799225" y="1170114"/>
            <a:ext cx="4033073" cy="400201"/>
          </a:xfrm>
          <a:prstGeom prst="rect">
            <a:avLst/>
          </a:prstGeom>
          <a:noFill/>
          <a:ln>
            <a:noFill/>
          </a:ln>
        </p:spPr>
      </p:pic>
      <p:sp>
        <p:nvSpPr>
          <p:cNvPr id="149" name="Google Shape;149;p32"/>
          <p:cNvSpPr txBox="1"/>
          <p:nvPr/>
        </p:nvSpPr>
        <p:spPr>
          <a:xfrm>
            <a:off x="371550" y="2964375"/>
            <a:ext cx="84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Century"/>
                <a:ea typeface="Century"/>
                <a:cs typeface="Century"/>
                <a:sym typeface="Century"/>
              </a:rPr>
              <a:t>İnsanın beynini kullanarak gerçekleştirdiği yeteneklerin tümünü gerçekleştiren, yapay bir varlık</a:t>
            </a:r>
            <a:endParaRPr>
              <a:latin typeface="Century"/>
              <a:ea typeface="Century"/>
              <a:cs typeface="Century"/>
              <a:sym typeface="Century"/>
            </a:endParaRPr>
          </a:p>
        </p:txBody>
      </p:sp>
      <p:pic>
        <p:nvPicPr>
          <p:cNvPr id="150" name="Google Shape;150;p32"/>
          <p:cNvPicPr preferRelativeResize="0"/>
          <p:nvPr/>
        </p:nvPicPr>
        <p:blipFill rotWithShape="1">
          <a:blip r:embed="rId3">
            <a:alphaModFix/>
          </a:blip>
          <a:srcRect b="0" l="1322" r="33826" t="63235"/>
          <a:stretch/>
        </p:blipFill>
        <p:spPr>
          <a:xfrm>
            <a:off x="152400" y="1601875"/>
            <a:ext cx="2936325" cy="969876"/>
          </a:xfrm>
          <a:prstGeom prst="rect">
            <a:avLst/>
          </a:prstGeom>
          <a:noFill/>
          <a:ln>
            <a:noFill/>
          </a:ln>
        </p:spPr>
      </p:pic>
      <p:pic>
        <p:nvPicPr>
          <p:cNvPr id="151" name="Google Shape;151;p32"/>
          <p:cNvPicPr preferRelativeResize="0"/>
          <p:nvPr/>
        </p:nvPicPr>
        <p:blipFill rotWithShape="1">
          <a:blip r:embed="rId4">
            <a:alphaModFix/>
          </a:blip>
          <a:srcRect b="0" l="1058" r="0" t="56846"/>
          <a:stretch/>
        </p:blipFill>
        <p:spPr>
          <a:xfrm>
            <a:off x="4758200" y="1570328"/>
            <a:ext cx="4115124" cy="11477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Derin Öğrenme’de Kullanılan Araçlar</a:t>
            </a:r>
            <a:endParaRPr/>
          </a:p>
          <a:p>
            <a:pPr indent="0" lvl="0" marL="0" rtl="0" algn="l">
              <a:spcBef>
                <a:spcPts val="0"/>
              </a:spcBef>
              <a:spcAft>
                <a:spcPts val="0"/>
              </a:spcAft>
              <a:buNone/>
            </a:pPr>
            <a:r>
              <a:t/>
            </a:r>
            <a:endParaRPr/>
          </a:p>
        </p:txBody>
      </p:sp>
      <p:sp>
        <p:nvSpPr>
          <p:cNvPr id="462" name="Google Shape;462;p77"/>
          <p:cNvSpPr txBox="1"/>
          <p:nvPr>
            <p:ph idx="1" type="body"/>
          </p:nvPr>
        </p:nvSpPr>
        <p:spPr>
          <a:xfrm>
            <a:off x="311700" y="1152475"/>
            <a:ext cx="5092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Pandas, </a:t>
            </a:r>
            <a:r>
              <a:rPr lang="tr"/>
              <a:t>veri analizi ve veri ön işlemeyi kolaylaştıran açık kaynak kodlu bir Python kütüphanesidir. </a:t>
            </a:r>
            <a:endParaRPr/>
          </a:p>
          <a:p>
            <a:pPr indent="-317500" lvl="0" marL="457200" rtl="0" algn="l">
              <a:spcBef>
                <a:spcPts val="1200"/>
              </a:spcBef>
              <a:spcAft>
                <a:spcPts val="0"/>
              </a:spcAft>
              <a:buSzPts val="1400"/>
              <a:buChar char="•"/>
            </a:pPr>
            <a:r>
              <a:rPr lang="tr"/>
              <a:t>Veri manipülasyonu için kullanışlı fonksiyonlar</a:t>
            </a:r>
            <a:endParaRPr/>
          </a:p>
          <a:p>
            <a:pPr indent="-317500" lvl="0" marL="457200" rtl="0" algn="l">
              <a:spcBef>
                <a:spcPts val="0"/>
              </a:spcBef>
              <a:spcAft>
                <a:spcPts val="0"/>
              </a:spcAft>
              <a:buSzPts val="1400"/>
              <a:buChar char="•"/>
            </a:pPr>
            <a:r>
              <a:rPr lang="tr"/>
              <a:t>Farklı biçimler arasında veri okuma ve yazma araçları: CSV ve metin dosyaları, Microsoft Excel, SQL veritabanları</a:t>
            </a:r>
            <a:endParaRPr/>
          </a:p>
          <a:p>
            <a:pPr indent="-317500" lvl="0" marL="457200" rtl="0" algn="l">
              <a:spcBef>
                <a:spcPts val="0"/>
              </a:spcBef>
              <a:spcAft>
                <a:spcPts val="0"/>
              </a:spcAft>
              <a:buSzPts val="1400"/>
              <a:buChar char="•"/>
            </a:pPr>
            <a:r>
              <a:rPr lang="tr"/>
              <a:t>Basit seviyede hızlı veri görselleştirme</a:t>
            </a:r>
            <a:endParaRPr/>
          </a:p>
          <a:p>
            <a:pPr indent="0" lvl="0" marL="0" rtl="0" algn="l">
              <a:spcBef>
                <a:spcPts val="1200"/>
              </a:spcBef>
              <a:spcAft>
                <a:spcPts val="1200"/>
              </a:spcAft>
              <a:buNone/>
            </a:pPr>
            <a:r>
              <a:t/>
            </a:r>
            <a:endParaRPr/>
          </a:p>
        </p:txBody>
      </p:sp>
      <p:pic>
        <p:nvPicPr>
          <p:cNvPr id="463" name="Google Shape;463;p77"/>
          <p:cNvPicPr preferRelativeResize="0"/>
          <p:nvPr/>
        </p:nvPicPr>
        <p:blipFill rotWithShape="1">
          <a:blip r:embed="rId3">
            <a:alphaModFix/>
          </a:blip>
          <a:srcRect b="0" l="43301" r="0" t="0"/>
          <a:stretch/>
        </p:blipFill>
        <p:spPr>
          <a:xfrm>
            <a:off x="5615951" y="2799600"/>
            <a:ext cx="3110750" cy="1143000"/>
          </a:xfrm>
          <a:prstGeom prst="rect">
            <a:avLst/>
          </a:prstGeom>
          <a:noFill/>
          <a:ln>
            <a:noFill/>
          </a:ln>
        </p:spPr>
      </p:pic>
      <p:pic>
        <p:nvPicPr>
          <p:cNvPr id="464" name="Google Shape;464;p77"/>
          <p:cNvPicPr preferRelativeResize="0"/>
          <p:nvPr/>
        </p:nvPicPr>
        <p:blipFill rotWithShape="1">
          <a:blip r:embed="rId3">
            <a:alphaModFix/>
          </a:blip>
          <a:srcRect b="0" l="0" r="56838" t="0"/>
          <a:stretch/>
        </p:blipFill>
        <p:spPr>
          <a:xfrm>
            <a:off x="5987345" y="1778750"/>
            <a:ext cx="2367975" cy="11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0" st="0"/>
                                            </p:txEl>
                                          </p:spTgt>
                                        </p:tgtEl>
                                        <p:attrNameLst>
                                          <p:attrName>style.visibility</p:attrName>
                                        </p:attrNameLst>
                                      </p:cBhvr>
                                      <p:to>
                                        <p:strVal val="visible"/>
                                      </p:to>
                                    </p:set>
                                    <p:animEffect filter="fade" transition="in">
                                      <p:cBhvr>
                                        <p:cTn dur="1000"/>
                                        <p:tgtEl>
                                          <p:spTgt spid="4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 st="1"/>
                                            </p:txEl>
                                          </p:spTgt>
                                        </p:tgtEl>
                                        <p:attrNameLst>
                                          <p:attrName>style.visibility</p:attrName>
                                        </p:attrNameLst>
                                      </p:cBhvr>
                                      <p:to>
                                        <p:strVal val="visible"/>
                                      </p:to>
                                    </p:set>
                                    <p:animEffect filter="fade" transition="in">
                                      <p:cBhvr>
                                        <p:cTn dur="1000"/>
                                        <p:tgtEl>
                                          <p:spTgt spid="4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2" st="2"/>
                                            </p:txEl>
                                          </p:spTgt>
                                        </p:tgtEl>
                                        <p:attrNameLst>
                                          <p:attrName>style.visibility</p:attrName>
                                        </p:attrNameLst>
                                      </p:cBhvr>
                                      <p:to>
                                        <p:strVal val="visible"/>
                                      </p:to>
                                    </p:set>
                                    <p:animEffect filter="fade" transition="in">
                                      <p:cBhvr>
                                        <p:cTn dur="1000"/>
                                        <p:tgtEl>
                                          <p:spTgt spid="4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3" st="3"/>
                                            </p:txEl>
                                          </p:spTgt>
                                        </p:tgtEl>
                                        <p:attrNameLst>
                                          <p:attrName>style.visibility</p:attrName>
                                        </p:attrNameLst>
                                      </p:cBhvr>
                                      <p:to>
                                        <p:strVal val="visible"/>
                                      </p:to>
                                    </p:set>
                                    <p:animEffect filter="fade" transition="in">
                                      <p:cBhvr>
                                        <p:cTn dur="1000"/>
                                        <p:tgtEl>
                                          <p:spTgt spid="4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4" st="4"/>
                                            </p:txEl>
                                          </p:spTgt>
                                        </p:tgtEl>
                                        <p:attrNameLst>
                                          <p:attrName>style.visibility</p:attrName>
                                        </p:attrNameLst>
                                      </p:cBhvr>
                                      <p:to>
                                        <p:strVal val="visible"/>
                                      </p:to>
                                    </p:set>
                                    <p:animEffect filter="fade" transition="in">
                                      <p:cBhvr>
                                        <p:cTn dur="1000"/>
                                        <p:tgtEl>
                                          <p:spTgt spid="46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Öğrenme’de Kullanılan Araçlar</a:t>
            </a:r>
            <a:endParaRPr/>
          </a:p>
        </p:txBody>
      </p:sp>
      <p:sp>
        <p:nvSpPr>
          <p:cNvPr id="470" name="Google Shape;470;p78"/>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Matplotlib</a:t>
            </a:r>
            <a:r>
              <a:rPr lang="tr"/>
              <a:t>, Python programlama dili için bir veri görselleştirme ve çizim kütüphanesidir.</a:t>
            </a:r>
            <a:endParaRPr/>
          </a:p>
          <a:p>
            <a:pPr indent="-139700" lvl="0" marL="228600" rtl="0" algn="l">
              <a:spcBef>
                <a:spcPts val="1200"/>
              </a:spcBef>
              <a:spcAft>
                <a:spcPts val="0"/>
              </a:spcAft>
              <a:buSzPts val="1400"/>
              <a:buChar char="•"/>
            </a:pPr>
            <a:r>
              <a:rPr lang="tr"/>
              <a:t>Matplotlib  grafik çizim paketi Python’la bilimsel programlamanın en önemli araçlarından birisidir </a:t>
            </a:r>
            <a:endParaRPr/>
          </a:p>
          <a:p>
            <a:pPr indent="-139700" lvl="0" marL="228600" rtl="0" algn="l">
              <a:spcBef>
                <a:spcPts val="1000"/>
              </a:spcBef>
              <a:spcAft>
                <a:spcPts val="0"/>
              </a:spcAft>
              <a:buSzPts val="1400"/>
              <a:buChar char="•"/>
            </a:pPr>
            <a:r>
              <a:rPr lang="tr"/>
              <a:t>Çok kuvvetli bir paket olan Matplotlib ile verileri etkileşimli olarak görselleştirebilir</a:t>
            </a:r>
            <a:endParaRPr/>
          </a:p>
          <a:p>
            <a:pPr indent="-139700" lvl="0" marL="228600" rtl="0" algn="l">
              <a:spcBef>
                <a:spcPts val="1000"/>
              </a:spcBef>
              <a:spcAft>
                <a:spcPts val="0"/>
              </a:spcAft>
              <a:buSzPts val="1400"/>
              <a:buChar char="•"/>
            </a:pPr>
            <a:r>
              <a:rPr lang="tr"/>
              <a:t>Basıma ve yayınlanmaya uygun yüksek kalitede çıktılar hazırlayabiliriz</a:t>
            </a:r>
            <a:endParaRPr/>
          </a:p>
          <a:p>
            <a:pPr indent="-139700" lvl="0" marL="228600" rtl="0" algn="l">
              <a:spcBef>
                <a:spcPts val="1000"/>
              </a:spcBef>
              <a:spcAft>
                <a:spcPts val="0"/>
              </a:spcAft>
              <a:buSzPts val="1400"/>
              <a:buChar char="•"/>
            </a:pPr>
            <a:r>
              <a:rPr lang="tr"/>
              <a:t>Hem iki boyutlu hem de üç boyutlu grafikler üretilebilir</a:t>
            </a:r>
            <a:endParaRPr/>
          </a:p>
          <a:p>
            <a:pPr indent="0" lvl="0" marL="0" rtl="0" algn="l">
              <a:spcBef>
                <a:spcPts val="1000"/>
              </a:spcBef>
              <a:spcAft>
                <a:spcPts val="1200"/>
              </a:spcAft>
              <a:buNone/>
            </a:pPr>
            <a:r>
              <a:t/>
            </a:r>
            <a:endParaRPr/>
          </a:p>
        </p:txBody>
      </p:sp>
      <p:pic>
        <p:nvPicPr>
          <p:cNvPr id="471" name="Google Shape;471;p78"/>
          <p:cNvPicPr preferRelativeResize="0"/>
          <p:nvPr/>
        </p:nvPicPr>
        <p:blipFill rotWithShape="1">
          <a:blip r:embed="rId3">
            <a:alphaModFix/>
          </a:blip>
          <a:srcRect b="0" l="0" r="0" t="0"/>
          <a:stretch/>
        </p:blipFill>
        <p:spPr>
          <a:xfrm>
            <a:off x="4913875" y="2262000"/>
            <a:ext cx="3884250" cy="71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0" st="0"/>
                                            </p:txEl>
                                          </p:spTgt>
                                        </p:tgtEl>
                                        <p:attrNameLst>
                                          <p:attrName>style.visibility</p:attrName>
                                        </p:attrNameLst>
                                      </p:cBhvr>
                                      <p:to>
                                        <p:strVal val="visible"/>
                                      </p:to>
                                    </p:set>
                                    <p:animEffect filter="fade" transition="in">
                                      <p:cBhvr>
                                        <p:cTn dur="1000"/>
                                        <p:tgtEl>
                                          <p:spTgt spid="4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1" st="1"/>
                                            </p:txEl>
                                          </p:spTgt>
                                        </p:tgtEl>
                                        <p:attrNameLst>
                                          <p:attrName>style.visibility</p:attrName>
                                        </p:attrNameLst>
                                      </p:cBhvr>
                                      <p:to>
                                        <p:strVal val="visible"/>
                                      </p:to>
                                    </p:set>
                                    <p:animEffect filter="fade" transition="in">
                                      <p:cBhvr>
                                        <p:cTn dur="1000"/>
                                        <p:tgtEl>
                                          <p:spTgt spid="4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2" st="2"/>
                                            </p:txEl>
                                          </p:spTgt>
                                        </p:tgtEl>
                                        <p:attrNameLst>
                                          <p:attrName>style.visibility</p:attrName>
                                        </p:attrNameLst>
                                      </p:cBhvr>
                                      <p:to>
                                        <p:strVal val="visible"/>
                                      </p:to>
                                    </p:set>
                                    <p:animEffect filter="fade" transition="in">
                                      <p:cBhvr>
                                        <p:cTn dur="1000"/>
                                        <p:tgtEl>
                                          <p:spTgt spid="4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3" st="3"/>
                                            </p:txEl>
                                          </p:spTgt>
                                        </p:tgtEl>
                                        <p:attrNameLst>
                                          <p:attrName>style.visibility</p:attrName>
                                        </p:attrNameLst>
                                      </p:cBhvr>
                                      <p:to>
                                        <p:strVal val="visible"/>
                                      </p:to>
                                    </p:set>
                                    <p:animEffect filter="fade" transition="in">
                                      <p:cBhvr>
                                        <p:cTn dur="1000"/>
                                        <p:tgtEl>
                                          <p:spTgt spid="4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4" st="4"/>
                                            </p:txEl>
                                          </p:spTgt>
                                        </p:tgtEl>
                                        <p:attrNameLst>
                                          <p:attrName>style.visibility</p:attrName>
                                        </p:attrNameLst>
                                      </p:cBhvr>
                                      <p:to>
                                        <p:strVal val="visible"/>
                                      </p:to>
                                    </p:set>
                                    <p:animEffect filter="fade" transition="in">
                                      <p:cBhvr>
                                        <p:cTn dur="1000"/>
                                        <p:tgtEl>
                                          <p:spTgt spid="4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5" st="5"/>
                                            </p:txEl>
                                          </p:spTgt>
                                        </p:tgtEl>
                                        <p:attrNameLst>
                                          <p:attrName>style.visibility</p:attrName>
                                        </p:attrNameLst>
                                      </p:cBhvr>
                                      <p:to>
                                        <p:strVal val="visible"/>
                                      </p:to>
                                    </p:set>
                                    <p:animEffect filter="fade" transition="in">
                                      <p:cBhvr>
                                        <p:cTn dur="1000"/>
                                        <p:tgtEl>
                                          <p:spTgt spid="47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Öğrenme’de Kullanılan Araçlar</a:t>
            </a:r>
            <a:endParaRPr/>
          </a:p>
        </p:txBody>
      </p:sp>
      <p:sp>
        <p:nvSpPr>
          <p:cNvPr id="477" name="Google Shape;477;p7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Tensorflow</a:t>
            </a:r>
            <a:r>
              <a:rPr lang="tr"/>
              <a:t>, Google tarafından geliştirilen açık kaynak bir Derin Öğrenme kütüphanesidir.</a:t>
            </a:r>
            <a:endParaRPr/>
          </a:p>
          <a:p>
            <a:pPr indent="-139700" lvl="0" marL="228600" rtl="0" algn="l">
              <a:spcBef>
                <a:spcPts val="1200"/>
              </a:spcBef>
              <a:spcAft>
                <a:spcPts val="0"/>
              </a:spcAft>
              <a:buSzPts val="1400"/>
              <a:buChar char="•"/>
            </a:pPr>
            <a:r>
              <a:rPr lang="tr"/>
              <a:t>Esnek yapısı sayesinde, tek bir API ile platform farketmeksizin hesaplamaları, bir veya birden fazla CPU, GPU kullanarak deploy edilmesine olanak sağlar </a:t>
            </a:r>
            <a:endParaRPr/>
          </a:p>
          <a:p>
            <a:pPr indent="-139700" lvl="0" marL="228600" rtl="0" algn="l">
              <a:spcBef>
                <a:spcPts val="1000"/>
              </a:spcBef>
              <a:spcAft>
                <a:spcPts val="0"/>
              </a:spcAft>
              <a:buSzPts val="1400"/>
              <a:buChar char="•"/>
            </a:pPr>
            <a:r>
              <a:rPr lang="tr"/>
              <a:t>Temelinde Python kullanılarak geliştirilen bu framework, günümüzde Python‘ın yanısıra C++, Java, C#, Javascript ve R gibi birçok dili desteklemektedir</a:t>
            </a:r>
            <a:endParaRPr/>
          </a:p>
          <a:p>
            <a:pPr indent="0" lvl="0" marL="0" rtl="0" algn="l">
              <a:spcBef>
                <a:spcPts val="1000"/>
              </a:spcBef>
              <a:spcAft>
                <a:spcPts val="1200"/>
              </a:spcAft>
              <a:buNone/>
            </a:pPr>
            <a:r>
              <a:t/>
            </a:r>
            <a:endParaRPr/>
          </a:p>
        </p:txBody>
      </p:sp>
      <p:pic>
        <p:nvPicPr>
          <p:cNvPr id="478" name="Google Shape;478;p79"/>
          <p:cNvPicPr preferRelativeResize="0"/>
          <p:nvPr/>
        </p:nvPicPr>
        <p:blipFill>
          <a:blip r:embed="rId3">
            <a:alphaModFix/>
          </a:blip>
          <a:stretch>
            <a:fillRect/>
          </a:stretch>
        </p:blipFill>
        <p:spPr>
          <a:xfrm>
            <a:off x="4724400" y="1170125"/>
            <a:ext cx="4267200" cy="24011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0" st="0"/>
                                            </p:txEl>
                                          </p:spTgt>
                                        </p:tgtEl>
                                        <p:attrNameLst>
                                          <p:attrName>style.visibility</p:attrName>
                                        </p:attrNameLst>
                                      </p:cBhvr>
                                      <p:to>
                                        <p:strVal val="visible"/>
                                      </p:to>
                                    </p:set>
                                    <p:animEffect filter="fade" transition="in">
                                      <p:cBhvr>
                                        <p:cTn dur="1000"/>
                                        <p:tgtEl>
                                          <p:spTgt spid="4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1" st="1"/>
                                            </p:txEl>
                                          </p:spTgt>
                                        </p:tgtEl>
                                        <p:attrNameLst>
                                          <p:attrName>style.visibility</p:attrName>
                                        </p:attrNameLst>
                                      </p:cBhvr>
                                      <p:to>
                                        <p:strVal val="visible"/>
                                      </p:to>
                                    </p:set>
                                    <p:animEffect filter="fade" transition="in">
                                      <p:cBhvr>
                                        <p:cTn dur="1000"/>
                                        <p:tgtEl>
                                          <p:spTgt spid="4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2" st="2"/>
                                            </p:txEl>
                                          </p:spTgt>
                                        </p:tgtEl>
                                        <p:attrNameLst>
                                          <p:attrName>style.visibility</p:attrName>
                                        </p:attrNameLst>
                                      </p:cBhvr>
                                      <p:to>
                                        <p:strVal val="visible"/>
                                      </p:to>
                                    </p:set>
                                    <p:animEffect filter="fade" transition="in">
                                      <p:cBhvr>
                                        <p:cTn dur="1000"/>
                                        <p:tgtEl>
                                          <p:spTgt spid="4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3" st="3"/>
                                            </p:txEl>
                                          </p:spTgt>
                                        </p:tgtEl>
                                        <p:attrNameLst>
                                          <p:attrName>style.visibility</p:attrName>
                                        </p:attrNameLst>
                                      </p:cBhvr>
                                      <p:to>
                                        <p:strVal val="visible"/>
                                      </p:to>
                                    </p:set>
                                    <p:animEffect filter="fade" transition="in">
                                      <p:cBhvr>
                                        <p:cTn dur="1000"/>
                                        <p:tgtEl>
                                          <p:spTgt spid="4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Öğrenme’de Kullanılan Araçlar</a:t>
            </a:r>
            <a:endParaRPr/>
          </a:p>
        </p:txBody>
      </p:sp>
      <p:sp>
        <p:nvSpPr>
          <p:cNvPr id="484" name="Google Shape;484;p8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PyTorch</a:t>
            </a:r>
            <a:r>
              <a:rPr lang="tr"/>
              <a:t>, Facebook tarafından geliştirilen </a:t>
            </a:r>
            <a:r>
              <a:rPr lang="tr"/>
              <a:t>grafik işlem birimlerinin gücünü kullanan Python tabanlı bir bilimsel bilgi işlem paketidir</a:t>
            </a:r>
            <a:endParaRPr/>
          </a:p>
          <a:p>
            <a:pPr indent="-139700" lvl="0" marL="228600" rtl="0" algn="l">
              <a:spcBef>
                <a:spcPts val="1000"/>
              </a:spcBef>
              <a:spcAft>
                <a:spcPts val="0"/>
              </a:spcAft>
              <a:buSzPts val="1400"/>
              <a:buChar char="•"/>
            </a:pPr>
            <a:r>
              <a:rPr lang="tr">
                <a:solidFill>
                  <a:schemeClr val="accent2"/>
                </a:solidFill>
                <a:highlight>
                  <a:srgbClr val="FFFFFF"/>
                </a:highlight>
              </a:rPr>
              <a:t>PyTorch , tümü GPU uyumlu olan hesaplamalar için NumPy benzeri tensör yapıları ile çalışır</a:t>
            </a:r>
            <a:endParaRPr>
              <a:solidFill>
                <a:schemeClr val="accent2"/>
              </a:solidFill>
              <a:highlight>
                <a:srgbClr val="FFFFFF"/>
              </a:highlight>
            </a:endParaRPr>
          </a:p>
          <a:p>
            <a:pPr indent="-139700" lvl="0" marL="228600" rtl="0" algn="l">
              <a:spcBef>
                <a:spcPts val="1000"/>
              </a:spcBef>
              <a:spcAft>
                <a:spcPts val="0"/>
              </a:spcAft>
              <a:buClr>
                <a:schemeClr val="accent2"/>
              </a:buClr>
              <a:buSzPts val="1400"/>
              <a:buChar char="•"/>
            </a:pPr>
            <a:r>
              <a:rPr lang="tr">
                <a:solidFill>
                  <a:schemeClr val="accent2"/>
                </a:solidFill>
                <a:highlight>
                  <a:srgbClr val="FFFFFF"/>
                </a:highlight>
              </a:rPr>
              <a:t>Pythonic’tir. Bu sayede, Python ortamı tarafından sunulan hizmetlerden yararlanabilir</a:t>
            </a:r>
            <a:endParaRPr>
              <a:solidFill>
                <a:schemeClr val="accent2"/>
              </a:solidFill>
              <a:highlight>
                <a:srgbClr val="FFFFFF"/>
              </a:highlight>
            </a:endParaRPr>
          </a:p>
          <a:p>
            <a:pPr indent="0" lvl="0" marL="0" rtl="0" algn="l">
              <a:spcBef>
                <a:spcPts val="1000"/>
              </a:spcBef>
              <a:spcAft>
                <a:spcPts val="1200"/>
              </a:spcAft>
              <a:buNone/>
            </a:pPr>
            <a:r>
              <a:t/>
            </a:r>
            <a:endParaRPr/>
          </a:p>
        </p:txBody>
      </p:sp>
      <p:pic>
        <p:nvPicPr>
          <p:cNvPr id="485" name="Google Shape;485;p80"/>
          <p:cNvPicPr preferRelativeResize="0"/>
          <p:nvPr/>
        </p:nvPicPr>
        <p:blipFill>
          <a:blip r:embed="rId3">
            <a:alphaModFix/>
          </a:blip>
          <a:stretch>
            <a:fillRect/>
          </a:stretch>
        </p:blipFill>
        <p:spPr>
          <a:xfrm>
            <a:off x="4269650" y="2000250"/>
            <a:ext cx="4874349" cy="97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0" st="0"/>
                                            </p:txEl>
                                          </p:spTgt>
                                        </p:tgtEl>
                                        <p:attrNameLst>
                                          <p:attrName>style.visibility</p:attrName>
                                        </p:attrNameLst>
                                      </p:cBhvr>
                                      <p:to>
                                        <p:strVal val="visible"/>
                                      </p:to>
                                    </p:set>
                                    <p:animEffect filter="fade" transition="in">
                                      <p:cBhvr>
                                        <p:cTn dur="1000"/>
                                        <p:tgtEl>
                                          <p:spTgt spid="4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1" st="1"/>
                                            </p:txEl>
                                          </p:spTgt>
                                        </p:tgtEl>
                                        <p:attrNameLst>
                                          <p:attrName>style.visibility</p:attrName>
                                        </p:attrNameLst>
                                      </p:cBhvr>
                                      <p:to>
                                        <p:strVal val="visible"/>
                                      </p:to>
                                    </p:set>
                                    <p:animEffect filter="fade" transition="in">
                                      <p:cBhvr>
                                        <p:cTn dur="1000"/>
                                        <p:tgtEl>
                                          <p:spTgt spid="4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2" st="2"/>
                                            </p:txEl>
                                          </p:spTgt>
                                        </p:tgtEl>
                                        <p:attrNameLst>
                                          <p:attrName>style.visibility</p:attrName>
                                        </p:attrNameLst>
                                      </p:cBhvr>
                                      <p:to>
                                        <p:strVal val="visible"/>
                                      </p:to>
                                    </p:set>
                                    <p:animEffect filter="fade" transition="in">
                                      <p:cBhvr>
                                        <p:cTn dur="1000"/>
                                        <p:tgtEl>
                                          <p:spTgt spid="4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xEl>
                                              <p:pRg end="3" st="3"/>
                                            </p:txEl>
                                          </p:spTgt>
                                        </p:tgtEl>
                                        <p:attrNameLst>
                                          <p:attrName>style.visibility</p:attrName>
                                        </p:attrNameLst>
                                      </p:cBhvr>
                                      <p:to>
                                        <p:strVal val="visible"/>
                                      </p:to>
                                    </p:set>
                                    <p:animEffect filter="fade" transition="in">
                                      <p:cBhvr>
                                        <p:cTn dur="1000"/>
                                        <p:tgtEl>
                                          <p:spTgt spid="48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ts val="990"/>
              <a:buFont typeface="Arial"/>
              <a:buNone/>
            </a:pPr>
            <a:r>
              <a:rPr lang="tr" sz="5200"/>
              <a:t>Derin Öğrenme </a:t>
            </a:r>
            <a:endParaRPr sz="5200"/>
          </a:p>
          <a:p>
            <a:pPr indent="0" lvl="0" marL="0" rtl="0" algn="ctr">
              <a:spcBef>
                <a:spcPts val="0"/>
              </a:spcBef>
              <a:spcAft>
                <a:spcPts val="0"/>
              </a:spcAft>
              <a:buClr>
                <a:schemeClr val="dk1"/>
              </a:buClr>
              <a:buSzPts val="990"/>
              <a:buFont typeface="Arial"/>
              <a:buNone/>
            </a:pPr>
            <a:r>
              <a:rPr lang="tr" sz="5200"/>
              <a:t>Kaynakları</a:t>
            </a:r>
            <a:endParaRPr sz="5200"/>
          </a:p>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 Kaynakları</a:t>
            </a:r>
            <a:endParaRPr/>
          </a:p>
        </p:txBody>
      </p:sp>
      <p:sp>
        <p:nvSpPr>
          <p:cNvPr id="496" name="Google Shape;496;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2300">
                <a:solidFill>
                  <a:schemeClr val="lt1"/>
                </a:solidFill>
                <a:highlight>
                  <a:srgbClr val="6D9EEB"/>
                </a:highlight>
              </a:rPr>
              <a:t>Global AI Hub</a:t>
            </a:r>
            <a:endParaRPr b="1" sz="2300">
              <a:solidFill>
                <a:schemeClr val="lt1"/>
              </a:solidFill>
              <a:highlight>
                <a:srgbClr val="6D9EEB"/>
              </a:highlight>
            </a:endParaRPr>
          </a:p>
          <a:p>
            <a:pPr indent="-317500" lvl="0" marL="457200" rtl="0" algn="l">
              <a:spcBef>
                <a:spcPts val="1000"/>
              </a:spcBef>
              <a:spcAft>
                <a:spcPts val="0"/>
              </a:spcAft>
              <a:buSzPts val="1400"/>
              <a:buChar char="●"/>
            </a:pPr>
            <a:r>
              <a:rPr lang="tr"/>
              <a:t>Coursera: Deep Learning Specialization</a:t>
            </a:r>
            <a:endParaRPr/>
          </a:p>
          <a:p>
            <a:pPr indent="-317500" lvl="0" marL="457200" rtl="0" algn="l">
              <a:spcBef>
                <a:spcPts val="1000"/>
              </a:spcBef>
              <a:spcAft>
                <a:spcPts val="0"/>
              </a:spcAft>
              <a:buSzPts val="1400"/>
              <a:buChar char="●"/>
            </a:pPr>
            <a:r>
              <a:rPr lang="tr"/>
              <a:t>Deep Learning with Python kitabı (François Chollet, 2017)</a:t>
            </a:r>
            <a:endParaRPr/>
          </a:p>
          <a:p>
            <a:pPr indent="-317500" lvl="0" marL="457200" rtl="0" algn="l">
              <a:spcBef>
                <a:spcPts val="1000"/>
              </a:spcBef>
              <a:spcAft>
                <a:spcPts val="0"/>
              </a:spcAft>
              <a:buSzPts val="1400"/>
              <a:buChar char="●"/>
            </a:pPr>
            <a:r>
              <a:rPr lang="tr"/>
              <a:t>Google Machine Learning Crash Course</a:t>
            </a:r>
            <a:endParaRPr/>
          </a:p>
          <a:p>
            <a:pPr indent="-317500" lvl="0" marL="457200" rtl="0" algn="l">
              <a:spcBef>
                <a:spcPts val="1000"/>
              </a:spcBef>
              <a:spcAft>
                <a:spcPts val="0"/>
              </a:spcAft>
              <a:buSzPts val="1400"/>
              <a:buChar char="●"/>
            </a:pPr>
            <a:r>
              <a:rPr lang="tr"/>
              <a:t>Kodlama Bilen İnsanlar için Pratik: fast.ai</a:t>
            </a:r>
            <a:endParaRPr/>
          </a:p>
          <a:p>
            <a:pPr indent="-317500" lvl="0" marL="457200" rtl="0" algn="l">
              <a:spcBef>
                <a:spcPts val="1000"/>
              </a:spcBef>
              <a:spcAft>
                <a:spcPts val="0"/>
              </a:spcAft>
              <a:buSzPts val="1400"/>
              <a:buChar char="●"/>
            </a:pPr>
            <a:r>
              <a:rPr lang="tr"/>
              <a:t>MIT Introduction to Deep Learning | 6.S191</a:t>
            </a:r>
            <a:endParaRPr/>
          </a:p>
          <a:p>
            <a:pPr indent="-317500" lvl="0" marL="457200" rtl="0" algn="l">
              <a:spcBef>
                <a:spcPts val="1000"/>
              </a:spcBef>
              <a:spcAft>
                <a:spcPts val="1000"/>
              </a:spcAft>
              <a:buSzPts val="1400"/>
              <a:buChar char="●"/>
            </a:pPr>
            <a:r>
              <a:rPr lang="tr"/>
              <a:t>Deep Learning kitabı (Ian Goodfellow, 2015)</a:t>
            </a:r>
            <a:endParaRPr/>
          </a:p>
        </p:txBody>
      </p:sp>
      <p:pic>
        <p:nvPicPr>
          <p:cNvPr id="497" name="Google Shape;497;p82"/>
          <p:cNvPicPr preferRelativeResize="0"/>
          <p:nvPr/>
        </p:nvPicPr>
        <p:blipFill>
          <a:blip r:embed="rId3">
            <a:alphaModFix/>
          </a:blip>
          <a:stretch>
            <a:fillRect/>
          </a:stretch>
        </p:blipFill>
        <p:spPr>
          <a:xfrm>
            <a:off x="5384675" y="1152475"/>
            <a:ext cx="3447625" cy="1113449"/>
          </a:xfrm>
          <a:prstGeom prst="rect">
            <a:avLst/>
          </a:prstGeom>
          <a:noFill/>
          <a:ln>
            <a:noFill/>
          </a:ln>
        </p:spPr>
      </p:pic>
      <p:pic>
        <p:nvPicPr>
          <p:cNvPr id="498" name="Google Shape;498;p82"/>
          <p:cNvPicPr preferRelativeResize="0"/>
          <p:nvPr/>
        </p:nvPicPr>
        <p:blipFill>
          <a:blip r:embed="rId4">
            <a:alphaModFix/>
          </a:blip>
          <a:stretch>
            <a:fillRect/>
          </a:stretch>
        </p:blipFill>
        <p:spPr>
          <a:xfrm>
            <a:off x="5544913" y="2194850"/>
            <a:ext cx="3127150" cy="17262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Bonus</a:t>
            </a:r>
            <a:endParaRPr/>
          </a:p>
        </p:txBody>
      </p:sp>
      <p:sp>
        <p:nvSpPr>
          <p:cNvPr id="504" name="Google Shape;504;p8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Oyun Önerisi - </a:t>
            </a:r>
            <a:r>
              <a:rPr lang="tr"/>
              <a:t>While True: learn()</a:t>
            </a:r>
            <a:endParaRPr/>
          </a:p>
        </p:txBody>
      </p:sp>
      <p:sp>
        <p:nvSpPr>
          <p:cNvPr id="510" name="Google Shape;510;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Problemini çözemeyen bir Makine Öğrenmesi Uzmanı’nın, problemi kedisinin çözmesi üzerine kedisini anlayabileceği bir kedi-insan çeviri sistemi yapmasına yardım edin! Aynı zamanda diğer problemleri çözerek Derin Öğrenme hakkında bilgi sahibi olun!</a:t>
            </a:r>
            <a:endParaRPr/>
          </a:p>
        </p:txBody>
      </p:sp>
      <p:pic>
        <p:nvPicPr>
          <p:cNvPr id="511" name="Google Shape;511;p84"/>
          <p:cNvPicPr preferRelativeResize="0"/>
          <p:nvPr/>
        </p:nvPicPr>
        <p:blipFill>
          <a:blip r:embed="rId3">
            <a:alphaModFix/>
          </a:blip>
          <a:stretch>
            <a:fillRect/>
          </a:stretch>
        </p:blipFill>
        <p:spPr>
          <a:xfrm>
            <a:off x="1764275" y="2005775"/>
            <a:ext cx="5615452" cy="28077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Oyun Önerisi - While True: learn()</a:t>
            </a:r>
            <a:endParaRPr/>
          </a:p>
        </p:txBody>
      </p:sp>
      <p:pic>
        <p:nvPicPr>
          <p:cNvPr id="517" name="Google Shape;517;p85"/>
          <p:cNvPicPr preferRelativeResize="0"/>
          <p:nvPr/>
        </p:nvPicPr>
        <p:blipFill>
          <a:blip r:embed="rId3">
            <a:alphaModFix/>
          </a:blip>
          <a:stretch>
            <a:fillRect/>
          </a:stretch>
        </p:blipFill>
        <p:spPr>
          <a:xfrm>
            <a:off x="0" y="0"/>
            <a:ext cx="9144000" cy="49443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Soru Vakti!</a:t>
            </a:r>
            <a:endParaRPr/>
          </a:p>
        </p:txBody>
      </p:sp>
      <p:sp>
        <p:nvSpPr>
          <p:cNvPr id="523" name="Google Shape;523;p8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Zeka Nedir?</a:t>
            </a:r>
            <a:endParaRPr/>
          </a:p>
        </p:txBody>
      </p:sp>
      <p:sp>
        <p:nvSpPr>
          <p:cNvPr id="157" name="Google Shape;157;p3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Yapay Zeka, çevresindeki parametrelerden öğrenen ve bir durumla karşılaştığında tıpkı insan gibi “zeka”sını kullanarak o durumu yorumlayıp aksiyon alabilen sistemlerdir. </a:t>
            </a:r>
            <a:endParaRPr/>
          </a:p>
          <a:p>
            <a:pPr indent="0" lvl="0" marL="0" rtl="0" algn="l">
              <a:spcBef>
                <a:spcPts val="1200"/>
              </a:spcBef>
              <a:spcAft>
                <a:spcPts val="0"/>
              </a:spcAft>
              <a:buNone/>
            </a:pPr>
            <a:r>
              <a:rPr lang="tr"/>
              <a:t>Konvansiyonel yazılım dillerinde bu aksiyon alma aşaması her durum için manuel kodlanır.</a:t>
            </a:r>
            <a:endParaRPr/>
          </a:p>
          <a:p>
            <a:pPr indent="0" lvl="0" marL="0" rtl="0" algn="l">
              <a:spcBef>
                <a:spcPts val="1200"/>
              </a:spcBef>
              <a:spcAft>
                <a:spcPts val="1200"/>
              </a:spcAft>
              <a:buNone/>
            </a:pPr>
            <a:r>
              <a:rPr lang="tr"/>
              <a:t>Kodlanmayan bir durumla karşılaşıldığında konvansiyonel programlama dili ile geliştirilen proje hata verir ve çalışmayı durdurur.</a:t>
            </a:r>
            <a:endParaRPr/>
          </a:p>
        </p:txBody>
      </p:sp>
      <p:pic>
        <p:nvPicPr>
          <p:cNvPr id="158" name="Google Shape;158;p33"/>
          <p:cNvPicPr preferRelativeResize="0"/>
          <p:nvPr/>
        </p:nvPicPr>
        <p:blipFill>
          <a:blip r:embed="rId3">
            <a:alphaModFix/>
          </a:blip>
          <a:stretch>
            <a:fillRect/>
          </a:stretch>
        </p:blipFill>
        <p:spPr>
          <a:xfrm>
            <a:off x="4136400" y="1151350"/>
            <a:ext cx="2120674" cy="2840798"/>
          </a:xfrm>
          <a:prstGeom prst="rect">
            <a:avLst/>
          </a:prstGeom>
          <a:noFill/>
          <a:ln>
            <a:noFill/>
          </a:ln>
        </p:spPr>
      </p:pic>
      <p:pic>
        <p:nvPicPr>
          <p:cNvPr id="159" name="Google Shape;159;p33"/>
          <p:cNvPicPr preferRelativeResize="0"/>
          <p:nvPr/>
        </p:nvPicPr>
        <p:blipFill>
          <a:blip r:embed="rId4">
            <a:alphaModFix/>
          </a:blip>
          <a:stretch>
            <a:fillRect/>
          </a:stretch>
        </p:blipFill>
        <p:spPr>
          <a:xfrm>
            <a:off x="6257075" y="1151350"/>
            <a:ext cx="2575213" cy="2840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DD05D"/>
        </a:solidFill>
      </p:bgPr>
    </p:bg>
    <p:spTree>
      <p:nvGrpSpPr>
        <p:cNvPr id="163" name="Shape 163"/>
        <p:cNvGrpSpPr/>
        <p:nvPr/>
      </p:nvGrpSpPr>
      <p:grpSpPr>
        <a:xfrm>
          <a:off x="0" y="0"/>
          <a:ext cx="0" cy="0"/>
          <a:chOff x="0" y="0"/>
          <a:chExt cx="0" cy="0"/>
        </a:xfrm>
      </p:grpSpPr>
      <p:sp>
        <p:nvSpPr>
          <p:cNvPr id="164" name="Google Shape;16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Anlam Ayrımı</a:t>
            </a:r>
            <a:endParaRPr/>
          </a:p>
        </p:txBody>
      </p:sp>
      <p:pic>
        <p:nvPicPr>
          <p:cNvPr id="165" name="Google Shape;165;p34"/>
          <p:cNvPicPr preferRelativeResize="0"/>
          <p:nvPr/>
        </p:nvPicPr>
        <p:blipFill rotWithShape="1">
          <a:blip r:embed="rId3">
            <a:alphaModFix/>
          </a:blip>
          <a:srcRect b="0" l="2888" r="2109" t="6838"/>
          <a:stretch/>
        </p:blipFill>
        <p:spPr>
          <a:xfrm>
            <a:off x="1350325" y="1017725"/>
            <a:ext cx="6443351" cy="3373974"/>
          </a:xfrm>
          <a:prstGeom prst="rect">
            <a:avLst/>
          </a:prstGeom>
          <a:noFill/>
          <a:ln>
            <a:noFill/>
          </a:ln>
        </p:spPr>
      </p:pic>
      <p:sp>
        <p:nvSpPr>
          <p:cNvPr id="166" name="Google Shape;166;p34"/>
          <p:cNvSpPr txBox="1"/>
          <p:nvPr/>
        </p:nvSpPr>
        <p:spPr>
          <a:xfrm>
            <a:off x="0" y="439170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chemeClr val="lt1"/>
                </a:solidFill>
                <a:latin typeface="Century"/>
                <a:ea typeface="Century"/>
                <a:cs typeface="Century"/>
                <a:sym typeface="Century"/>
              </a:rPr>
              <a:t>Kaynak: https://blogs.nvidia.com/blog/2016/07/29/whats-difference-artificial-intelligence-machine-learning-deep-learning-ai/</a:t>
            </a:r>
            <a:endParaRPr>
              <a:solidFill>
                <a:schemeClr val="lt1"/>
              </a:solidFill>
              <a:latin typeface="Century"/>
              <a:ea typeface="Century"/>
              <a:cs typeface="Century"/>
              <a:sym typeface="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Anlam Ayrımı - Makine Öğrenmesi</a:t>
            </a:r>
            <a:endParaRPr/>
          </a:p>
        </p:txBody>
      </p:sp>
      <p:sp>
        <p:nvSpPr>
          <p:cNvPr id="172" name="Google Shape;172;p35"/>
          <p:cNvSpPr txBox="1"/>
          <p:nvPr>
            <p:ph idx="1" type="body"/>
          </p:nvPr>
        </p:nvSpPr>
        <p:spPr>
          <a:xfrm>
            <a:off x="311700" y="1152475"/>
            <a:ext cx="412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Yapay zeka, akademik bir disiplin olarak 1956'da kuruldu. Amacı bilgisayarların sadece insanın yapabileceği görevler olarak kabul edilen işleri yerine getirmesini sağlamaktı. </a:t>
            </a:r>
            <a:endParaRPr/>
          </a:p>
          <a:p>
            <a:pPr indent="0" lvl="0" marL="0" rtl="0" algn="l">
              <a:spcBef>
                <a:spcPts val="1200"/>
              </a:spcBef>
              <a:spcAft>
                <a:spcPts val="0"/>
              </a:spcAft>
              <a:buNone/>
            </a:pPr>
            <a:r>
              <a:rPr lang="tr"/>
              <a:t>Zamanla bazı problemleri Yapay Zeka için çok zor olarak nitelendirmeye başladılar.</a:t>
            </a:r>
            <a:endParaRPr/>
          </a:p>
          <a:p>
            <a:pPr indent="0" lvl="0" marL="0" rtl="0" algn="l">
              <a:spcBef>
                <a:spcPts val="1200"/>
              </a:spcBef>
              <a:spcAft>
                <a:spcPts val="1200"/>
              </a:spcAft>
              <a:buNone/>
            </a:pPr>
            <a:r>
              <a:rPr lang="tr"/>
              <a:t>1980lerde daha teknik bir terim ortaya çıktı ve daha yaygın kullanılmaya başlandı: </a:t>
            </a:r>
            <a:r>
              <a:rPr lang="tr">
                <a:highlight>
                  <a:srgbClr val="C9DAF8"/>
                </a:highlight>
              </a:rPr>
              <a:t>Makine Öğrenmesi.</a:t>
            </a:r>
            <a:endParaRPr/>
          </a:p>
        </p:txBody>
      </p:sp>
      <p:pic>
        <p:nvPicPr>
          <p:cNvPr id="173" name="Google Shape;173;p35"/>
          <p:cNvPicPr preferRelativeResize="0"/>
          <p:nvPr/>
        </p:nvPicPr>
        <p:blipFill>
          <a:blip r:embed="rId3">
            <a:alphaModFix/>
          </a:blip>
          <a:stretch>
            <a:fillRect/>
          </a:stretch>
        </p:blipFill>
        <p:spPr>
          <a:xfrm>
            <a:off x="4798200" y="1437663"/>
            <a:ext cx="4034100" cy="226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Effect filter="fade" transition="in">
                                      <p:cBhvr>
                                        <p:cTn dur="1000"/>
                                        <p:tgtEl>
                                          <p:spTgt spid="1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Effect filter="fade" transition="in">
                                      <p:cBhvr>
                                        <p:cTn dur="1000"/>
                                        <p:tgtEl>
                                          <p:spTgt spid="1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Effect filter="fade" transition="in">
                                      <p:cBhvr>
                                        <p:cTn dur="1000"/>
                                        <p:tgtEl>
                                          <p:spTgt spid="17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Anlam Ayrımı - Makine Öğrenmesi</a:t>
            </a:r>
            <a:endParaRPr/>
          </a:p>
        </p:txBody>
      </p:sp>
      <p:sp>
        <p:nvSpPr>
          <p:cNvPr id="179" name="Google Shape;179;p36"/>
          <p:cNvSpPr txBox="1"/>
          <p:nvPr>
            <p:ph idx="1" type="body"/>
          </p:nvPr>
        </p:nvSpPr>
        <p:spPr>
          <a:xfrm>
            <a:off x="311700" y="1152475"/>
            <a:ext cx="476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highlight>
                  <a:schemeClr val="lt1"/>
                </a:highlight>
              </a:rPr>
              <a:t>İlk araştırmacıların bazı problemleri çok daha zor bulmasının nedeni,</a:t>
            </a:r>
            <a:r>
              <a:rPr lang="tr">
                <a:highlight>
                  <a:schemeClr val="lt1"/>
                </a:highlight>
              </a:rPr>
              <a:t> </a:t>
            </a:r>
            <a:r>
              <a:rPr lang="tr">
                <a:highlight>
                  <a:schemeClr val="lt1"/>
                </a:highlight>
              </a:rPr>
              <a:t>bu problemlerin o dönemdeki Yapay Zeka için kullanılan tekniklere uygun olmamasıdır.</a:t>
            </a:r>
            <a:endParaRPr>
              <a:highlight>
                <a:srgbClr val="C9DAF8"/>
              </a:highlight>
            </a:endParaRPr>
          </a:p>
          <a:p>
            <a:pPr indent="0" lvl="0" marL="0" rtl="0" algn="l">
              <a:spcBef>
                <a:spcPts val="1200"/>
              </a:spcBef>
              <a:spcAft>
                <a:spcPts val="1200"/>
              </a:spcAft>
              <a:buNone/>
            </a:pPr>
            <a:r>
              <a:rPr lang="tr">
                <a:highlight>
                  <a:srgbClr val="C9DAF8"/>
                </a:highlight>
              </a:rPr>
              <a:t>Sabit kodlanmış algoritmalar</a:t>
            </a:r>
            <a:r>
              <a:rPr lang="tr">
                <a:highlight>
                  <a:schemeClr val="lt1"/>
                </a:highlight>
              </a:rPr>
              <a:t> veya </a:t>
            </a:r>
            <a:r>
              <a:rPr lang="tr">
                <a:highlight>
                  <a:srgbClr val="C9DAF8"/>
                </a:highlight>
              </a:rPr>
              <a:t>sabit, kural tabanlı sistemler,</a:t>
            </a:r>
            <a:r>
              <a:rPr lang="tr">
                <a:highlight>
                  <a:schemeClr val="lt1"/>
                </a:highlight>
              </a:rPr>
              <a:t> görüntü tanıma veya metinden anlam çıkarma gibi şeyler için pek iyi çalışmadı.</a:t>
            </a:r>
            <a:r>
              <a:rPr lang="tr">
                <a:highlight>
                  <a:schemeClr val="lt1"/>
                </a:highlight>
              </a:rPr>
              <a:t>Çözümün sadece insan davranışını taklit etmek değil, aynı zamanda </a:t>
            </a:r>
            <a:r>
              <a:rPr lang="tr">
                <a:highlight>
                  <a:srgbClr val="C9DAF8"/>
                </a:highlight>
              </a:rPr>
              <a:t>insanların nasıl öğrendiğini de taklit etmek </a:t>
            </a:r>
            <a:r>
              <a:rPr lang="tr">
                <a:highlight>
                  <a:schemeClr val="lt1"/>
                </a:highlight>
              </a:rPr>
              <a:t>olduğu ortaya çıktı.</a:t>
            </a:r>
            <a:endParaRPr>
              <a:highlight>
                <a:schemeClr val="lt1"/>
              </a:highlight>
            </a:endParaRPr>
          </a:p>
        </p:txBody>
      </p:sp>
      <p:pic>
        <p:nvPicPr>
          <p:cNvPr id="180" name="Google Shape;180;p36"/>
          <p:cNvPicPr preferRelativeResize="0"/>
          <p:nvPr/>
        </p:nvPicPr>
        <p:blipFill>
          <a:blip r:embed="rId3">
            <a:alphaModFix/>
          </a:blip>
          <a:stretch>
            <a:fillRect/>
          </a:stretch>
        </p:blipFill>
        <p:spPr>
          <a:xfrm>
            <a:off x="5284750" y="1642275"/>
            <a:ext cx="3717900" cy="185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Effect filter="fade" transition="in">
                                      <p:cBhvr>
                                        <p:cTn dur="1000"/>
                                        <p:tgtEl>
                                          <p:spTgt spid="1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animEffect filter="fade" transition="in">
                                      <p:cBhvr>
                                        <p:cTn dur="1000"/>
                                        <p:tgtEl>
                                          <p:spTgt spid="17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